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theme/theme7.xml" ContentType="application/vnd.openxmlformats-officedocument.theme+xml"/>
  <Override PartName="/ppt/slideLayouts/slideLayout12.xml" ContentType="application/vnd.openxmlformats-officedocument.presentationml.slideLayout+xml"/>
  <Override PartName="/ppt/theme/theme8.xml" ContentType="application/vnd.openxmlformats-officedocument.theme+xml"/>
  <Override PartName="/ppt/slideLayouts/slideLayout13.xml" ContentType="application/vnd.openxmlformats-officedocument.presentationml.slideLayout+xml"/>
  <Override PartName="/ppt/theme/theme9.xml" ContentType="application/vnd.openxmlformats-officedocument.theme+xml"/>
  <Override PartName="/ppt/slideLayouts/slideLayout14.xml" ContentType="application/vnd.openxmlformats-officedocument.presentationml.slideLayout+xml"/>
  <Override PartName="/ppt/theme/theme10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3" r:id="rId2"/>
    <p:sldMasterId id="2147483660" r:id="rId3"/>
    <p:sldMasterId id="2147483651" r:id="rId4"/>
    <p:sldMasterId id="2147483669" r:id="rId5"/>
    <p:sldMasterId id="2147483671" r:id="rId6"/>
    <p:sldMasterId id="2147483675" r:id="rId7"/>
    <p:sldMasterId id="2147483705" r:id="rId8"/>
    <p:sldMasterId id="2147483707" r:id="rId9"/>
    <p:sldMasterId id="2147483709" r:id="rId10"/>
    <p:sldMasterId id="2147483766" r:id="rId11"/>
  </p:sldMasterIdLst>
  <p:notesMasterIdLst>
    <p:notesMasterId r:id="rId49"/>
  </p:notesMasterIdLst>
  <p:handoutMasterIdLst>
    <p:handoutMasterId r:id="rId50"/>
  </p:handoutMasterIdLst>
  <p:sldIdLst>
    <p:sldId id="584" r:id="rId12"/>
    <p:sldId id="585" r:id="rId13"/>
    <p:sldId id="535" r:id="rId14"/>
    <p:sldId id="575" r:id="rId15"/>
    <p:sldId id="576" r:id="rId16"/>
    <p:sldId id="574" r:id="rId17"/>
    <p:sldId id="579" r:id="rId18"/>
    <p:sldId id="577" r:id="rId19"/>
    <p:sldId id="517" r:id="rId20"/>
    <p:sldId id="578" r:id="rId21"/>
    <p:sldId id="518" r:id="rId22"/>
    <p:sldId id="519" r:id="rId23"/>
    <p:sldId id="536" r:id="rId24"/>
    <p:sldId id="555" r:id="rId25"/>
    <p:sldId id="556" r:id="rId26"/>
    <p:sldId id="559" r:id="rId27"/>
    <p:sldId id="561" r:id="rId28"/>
    <p:sldId id="563" r:id="rId29"/>
    <p:sldId id="557" r:id="rId30"/>
    <p:sldId id="537" r:id="rId31"/>
    <p:sldId id="554" r:id="rId32"/>
    <p:sldId id="564" r:id="rId33"/>
    <p:sldId id="527" r:id="rId34"/>
    <p:sldId id="541" r:id="rId35"/>
    <p:sldId id="534" r:id="rId36"/>
    <p:sldId id="520" r:id="rId37"/>
    <p:sldId id="521" r:id="rId38"/>
    <p:sldId id="522" r:id="rId39"/>
    <p:sldId id="523" r:id="rId40"/>
    <p:sldId id="524" r:id="rId41"/>
    <p:sldId id="580" r:id="rId42"/>
    <p:sldId id="525" r:id="rId43"/>
    <p:sldId id="582" r:id="rId44"/>
    <p:sldId id="581" r:id="rId45"/>
    <p:sldId id="565" r:id="rId46"/>
    <p:sldId id="526" r:id="rId47"/>
    <p:sldId id="583" r:id="rId4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首页" id="{6C37F17C-05E1-4AFF-A8B2-6F26A4F51D97}">
          <p14:sldIdLst>
            <p14:sldId id="584"/>
            <p14:sldId id="585"/>
          </p14:sldIdLst>
        </p14:section>
        <p14:section name="了解产品" id="{EA7E7B9F-7613-4F57-91DB-1EE757C3F7CC}">
          <p14:sldIdLst>
            <p14:sldId id="535"/>
            <p14:sldId id="575"/>
            <p14:sldId id="576"/>
            <p14:sldId id="574"/>
            <p14:sldId id="579"/>
            <p14:sldId id="577"/>
            <p14:sldId id="517"/>
            <p14:sldId id="578"/>
            <p14:sldId id="518"/>
            <p14:sldId id="519"/>
          </p14:sldIdLst>
        </p14:section>
        <p14:section name="产品特点" id="{0C3099E8-D38C-4A84-9710-1EDB9DF02777}">
          <p14:sldIdLst>
            <p14:sldId id="536"/>
            <p14:sldId id="555"/>
            <p14:sldId id="556"/>
            <p14:sldId id="559"/>
            <p14:sldId id="561"/>
            <p14:sldId id="563"/>
            <p14:sldId id="557"/>
            <p14:sldId id="537"/>
          </p14:sldIdLst>
        </p14:section>
        <p14:section name="落地策略" id="{2F9F1134-E2AE-471D-BE2A-57A8AB27AB0C}">
          <p14:sldIdLst>
            <p14:sldId id="554"/>
            <p14:sldId id="564"/>
            <p14:sldId id="527"/>
          </p14:sldIdLst>
        </p14:section>
        <p14:section name="服务支持" id="{86E17619-51CB-4011-BDE6-5D3970FABE8D}">
          <p14:sldIdLst>
            <p14:sldId id="541"/>
            <p14:sldId id="534"/>
            <p14:sldId id="520"/>
            <p14:sldId id="521"/>
            <p14:sldId id="522"/>
            <p14:sldId id="523"/>
            <p14:sldId id="524"/>
            <p14:sldId id="580"/>
            <p14:sldId id="525"/>
            <p14:sldId id="582"/>
            <p14:sldId id="581"/>
            <p14:sldId id="565"/>
            <p14:sldId id="526"/>
            <p14:sldId id="58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B58"/>
    <a:srgbClr val="E60012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27F97BB-C833-4FB7-BDE5-3F7075034690}" styleName="主题样式 2 - 个性色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主题样式 2 - 个性色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主题样式 2 - 个性色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55" autoAdjust="0"/>
    <p:restoredTop sz="90311" autoAdjust="0"/>
  </p:normalViewPr>
  <p:slideViewPr>
    <p:cSldViewPr>
      <p:cViewPr varScale="1">
        <p:scale>
          <a:sx n="85" d="100"/>
          <a:sy n="85" d="100"/>
        </p:scale>
        <p:origin x="-864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92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8" Type="http://schemas.openxmlformats.org/officeDocument/2006/relationships/slideMaster" Target="slideMasters/slideMaster8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Type A</c:v>
                </c:pt>
              </c:strCache>
            </c:strRef>
          </c:tx>
          <c:spPr>
            <a:noFill/>
            <a:ln w="6350" cap="flat" cmpd="sng" algn="ctr">
              <a:noFill/>
              <a:prstDash val="solid"/>
              <a:miter lim="800000"/>
            </a:ln>
            <a:effectLst/>
          </c:spPr>
          <c:cat>
            <c:strRef>
              <c:f>Sheet1!$A$2:$A$7</c:f>
              <c:strCache>
                <c:ptCount val="6"/>
                <c:pt idx="0">
                  <c:v>知识点一</c:v>
                </c:pt>
                <c:pt idx="1">
                  <c:v>知识点二</c:v>
                </c:pt>
                <c:pt idx="2">
                  <c:v>知识点三</c:v>
                </c:pt>
                <c:pt idx="3">
                  <c:v>知识点四</c:v>
                </c:pt>
                <c:pt idx="4">
                  <c:v>知识点四</c:v>
                </c:pt>
                <c:pt idx="5">
                  <c:v>知识点五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</c:v>
                </c:pt>
                <c:pt idx="1">
                  <c:v>72</c:v>
                </c:pt>
                <c:pt idx="2">
                  <c:v>76</c:v>
                </c:pt>
                <c:pt idx="3">
                  <c:v>81</c:v>
                </c:pt>
                <c:pt idx="4">
                  <c:v>63</c:v>
                </c:pt>
                <c:pt idx="5">
                  <c:v>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DA-42D5-9AEF-E31FF2C36D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Type B</c:v>
                </c:pt>
              </c:strCache>
            </c:strRef>
          </c:tx>
          <c:spPr>
            <a:solidFill>
              <a:schemeClr val="accent3"/>
            </a:solidFill>
          </c:spPr>
          <c:cat>
            <c:strRef>
              <c:f>Sheet1!$A$2:$A$7</c:f>
              <c:strCache>
                <c:ptCount val="6"/>
                <c:pt idx="0">
                  <c:v>知识点一</c:v>
                </c:pt>
                <c:pt idx="1">
                  <c:v>知识点二</c:v>
                </c:pt>
                <c:pt idx="2">
                  <c:v>知识点三</c:v>
                </c:pt>
                <c:pt idx="3">
                  <c:v>知识点四</c:v>
                </c:pt>
                <c:pt idx="4">
                  <c:v>知识点四</c:v>
                </c:pt>
                <c:pt idx="5">
                  <c:v>知识点五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</c:v>
                </c:pt>
                <c:pt idx="1">
                  <c:v>48</c:v>
                </c:pt>
                <c:pt idx="2">
                  <c:v>56</c:v>
                </c:pt>
                <c:pt idx="3">
                  <c:v>76</c:v>
                </c:pt>
                <c:pt idx="4">
                  <c:v>88</c:v>
                </c:pt>
                <c:pt idx="5">
                  <c:v>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DA-42D5-9AEF-E31FF2C36D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Type C</c:v>
                </c:pt>
              </c:strCache>
            </c:strRef>
          </c:tx>
          <c:spPr>
            <a:noFill/>
            <a:ln w="25400">
              <a:solidFill>
                <a:srgbClr val="A4CC29"/>
              </a:solidFill>
              <a:prstDash val="sysDot"/>
            </a:ln>
          </c:spPr>
          <c:cat>
            <c:strRef>
              <c:f>Sheet1!$A$2:$A$7</c:f>
              <c:strCache>
                <c:ptCount val="6"/>
                <c:pt idx="0">
                  <c:v>知识点一</c:v>
                </c:pt>
                <c:pt idx="1">
                  <c:v>知识点二</c:v>
                </c:pt>
                <c:pt idx="2">
                  <c:v>知识点三</c:v>
                </c:pt>
                <c:pt idx="3">
                  <c:v>知识点四</c:v>
                </c:pt>
                <c:pt idx="4">
                  <c:v>知识点四</c:v>
                </c:pt>
                <c:pt idx="5">
                  <c:v>知识点五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</c:v>
                </c:pt>
                <c:pt idx="1">
                  <c:v>12</c:v>
                </c:pt>
                <c:pt idx="2">
                  <c:v>34</c:v>
                </c:pt>
                <c:pt idx="3">
                  <c:v>40</c:v>
                </c:pt>
                <c:pt idx="4">
                  <c:v>66</c:v>
                </c:pt>
                <c:pt idx="5">
                  <c:v>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EDA-42D5-9AEF-E31FF2C36D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Type D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</c:spPr>
          <c:cat>
            <c:strRef>
              <c:f>Sheet1!$A$2:$A$7</c:f>
              <c:strCache>
                <c:ptCount val="6"/>
                <c:pt idx="0">
                  <c:v>知识点一</c:v>
                </c:pt>
                <c:pt idx="1">
                  <c:v>知识点二</c:v>
                </c:pt>
                <c:pt idx="2">
                  <c:v>知识点三</c:v>
                </c:pt>
                <c:pt idx="3">
                  <c:v>知识点四</c:v>
                </c:pt>
                <c:pt idx="4">
                  <c:v>知识点四</c:v>
                </c:pt>
                <c:pt idx="5">
                  <c:v>知识点五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14</c:v>
                </c:pt>
                <c:pt idx="4">
                  <c:v>17</c:v>
                </c:pt>
                <c:pt idx="5">
                  <c:v>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EDA-42D5-9AEF-E31FF2C36D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3883904"/>
        <c:axId val="293885440"/>
      </c:areaChart>
      <c:catAx>
        <c:axId val="2938839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rgbClr val="7D8693"/>
                </a:solidFill>
              </a:defRPr>
            </a:pPr>
            <a:endParaRPr lang="zh-CN"/>
          </a:p>
        </c:txPr>
        <c:crossAx val="293885440"/>
        <c:crosses val="autoZero"/>
        <c:auto val="1"/>
        <c:lblAlgn val="ctr"/>
        <c:lblOffset val="100"/>
        <c:noMultiLvlLbl val="0"/>
      </c:catAx>
      <c:valAx>
        <c:axId val="2938854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rgbClr val="7D8693"/>
                </a:solidFill>
              </a:defRPr>
            </a:pPr>
            <a:endParaRPr lang="zh-CN"/>
          </a:p>
        </c:txPr>
        <c:crossAx val="29388390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A7BD1C-1879-41D9-804B-A70C20E0EF06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F7006194-F518-41F0-A5D5-3A5C0D43C0F5}">
      <dgm:prSet phldrT="[文本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zh-CN" altLang="en-US" sz="1600" dirty="0"/>
            <a:t>更新频度低</a:t>
          </a:r>
        </a:p>
      </dgm:t>
    </dgm:pt>
    <dgm:pt modelId="{67126C9B-9B48-4A8F-9A32-A9A3D4D73168}" type="parTrans" cxnId="{00485BE3-905C-4DDB-8F9B-8B78C039BD7B}">
      <dgm:prSet/>
      <dgm:spPr/>
      <dgm:t>
        <a:bodyPr/>
        <a:lstStyle/>
        <a:p>
          <a:endParaRPr lang="zh-CN" altLang="en-US"/>
        </a:p>
      </dgm:t>
    </dgm:pt>
    <dgm:pt modelId="{4CF41DE1-88DE-4D54-B21D-0844A5E482CC}" type="sibTrans" cxnId="{00485BE3-905C-4DDB-8F9B-8B78C039BD7B}">
      <dgm:prSet/>
      <dgm:spPr/>
      <dgm:t>
        <a:bodyPr/>
        <a:lstStyle/>
        <a:p>
          <a:endParaRPr lang="zh-CN" altLang="en-US"/>
        </a:p>
      </dgm:t>
    </dgm:pt>
    <dgm:pt modelId="{4C760D82-9F15-43E3-B61B-072B8FF21D9C}">
      <dgm:prSet custT="1"/>
      <dgm:spPr/>
      <dgm:t>
        <a:bodyPr/>
        <a:lstStyle/>
        <a:p>
          <a:r>
            <a:rPr lang="zh-CN" altLang="en-US" sz="1600" dirty="0"/>
            <a:t>制作难度大</a:t>
          </a:r>
        </a:p>
      </dgm:t>
    </dgm:pt>
    <dgm:pt modelId="{814B88A4-CFEF-4209-8119-474679B957AA}" type="parTrans" cxnId="{9B14FEB7-0669-4657-8E50-C4D249ABA655}">
      <dgm:prSet/>
      <dgm:spPr/>
      <dgm:t>
        <a:bodyPr/>
        <a:lstStyle/>
        <a:p>
          <a:endParaRPr lang="zh-CN" altLang="en-US"/>
        </a:p>
      </dgm:t>
    </dgm:pt>
    <dgm:pt modelId="{595EE167-1C4F-4F7E-82FA-F4A45DDD1599}" type="sibTrans" cxnId="{9B14FEB7-0669-4657-8E50-C4D249ABA655}">
      <dgm:prSet/>
      <dgm:spPr/>
      <dgm:t>
        <a:bodyPr/>
        <a:lstStyle/>
        <a:p>
          <a:endParaRPr lang="zh-CN" altLang="en-US"/>
        </a:p>
      </dgm:t>
    </dgm:pt>
    <dgm:pt modelId="{41EE01FA-4007-4C02-B7F9-2CA926582B3B}">
      <dgm:prSet custT="1"/>
      <dgm:spPr/>
      <dgm:t>
        <a:bodyPr/>
        <a:lstStyle/>
        <a:p>
          <a:r>
            <a:rPr lang="zh-CN" altLang="en-US" sz="1600" dirty="0"/>
            <a:t>规范性不足</a:t>
          </a:r>
        </a:p>
      </dgm:t>
    </dgm:pt>
    <dgm:pt modelId="{F9430457-91F8-47E2-B5F3-C30784BA4166}" type="parTrans" cxnId="{188C60B3-C6AB-4162-954B-78CC1F9797E7}">
      <dgm:prSet/>
      <dgm:spPr/>
      <dgm:t>
        <a:bodyPr/>
        <a:lstStyle/>
        <a:p>
          <a:endParaRPr lang="zh-CN" altLang="en-US"/>
        </a:p>
      </dgm:t>
    </dgm:pt>
    <dgm:pt modelId="{EC713325-AD25-41BC-AD3E-FD7FB56421C2}" type="sibTrans" cxnId="{188C60B3-C6AB-4162-954B-78CC1F9797E7}">
      <dgm:prSet/>
      <dgm:spPr/>
      <dgm:t>
        <a:bodyPr/>
        <a:lstStyle/>
        <a:p>
          <a:endParaRPr lang="zh-CN" altLang="en-US"/>
        </a:p>
      </dgm:t>
    </dgm:pt>
    <dgm:pt modelId="{689F0EFC-F239-442B-89CD-B2DE95FEDE74}">
      <dgm:prSet phldrT="[文本]" custT="1"/>
      <dgm:spPr/>
      <dgm:t>
        <a:bodyPr/>
        <a:lstStyle/>
        <a:p>
          <a:r>
            <a:rPr lang="zh-CN" altLang="en-US" sz="2000" dirty="0"/>
            <a:t>问题所在</a:t>
          </a:r>
        </a:p>
      </dgm:t>
    </dgm:pt>
    <dgm:pt modelId="{F1F5BCCC-AF81-4305-BBD2-CC2FF8985EF4}" type="sibTrans" cxnId="{F5E52761-2F13-4E8E-A0A0-257E7DD7134C}">
      <dgm:prSet/>
      <dgm:spPr/>
      <dgm:t>
        <a:bodyPr/>
        <a:lstStyle/>
        <a:p>
          <a:endParaRPr lang="zh-CN" altLang="en-US"/>
        </a:p>
      </dgm:t>
    </dgm:pt>
    <dgm:pt modelId="{3CAE99ED-BA31-4A06-8639-6B3AD8D2229F}" type="parTrans" cxnId="{F5E52761-2F13-4E8E-A0A0-257E7DD7134C}">
      <dgm:prSet/>
      <dgm:spPr/>
      <dgm:t>
        <a:bodyPr/>
        <a:lstStyle/>
        <a:p>
          <a:endParaRPr lang="zh-CN" altLang="en-US"/>
        </a:p>
      </dgm:t>
    </dgm:pt>
    <dgm:pt modelId="{7A6AEAB5-0314-434E-A923-223D9DA8579C}">
      <dgm:prSet custT="1"/>
      <dgm:spPr/>
      <dgm:t>
        <a:bodyPr/>
        <a:lstStyle/>
        <a:p>
          <a:r>
            <a:rPr lang="zh-CN" altLang="en-US" sz="2000" dirty="0"/>
            <a:t>对策</a:t>
          </a:r>
        </a:p>
      </dgm:t>
    </dgm:pt>
    <dgm:pt modelId="{4B5E6F33-4466-40D1-93EC-C94228A88157}" type="parTrans" cxnId="{7FEBC8DC-66C2-4DD8-850D-A9FB0B084607}">
      <dgm:prSet/>
      <dgm:spPr/>
      <dgm:t>
        <a:bodyPr/>
        <a:lstStyle/>
        <a:p>
          <a:endParaRPr lang="zh-CN" altLang="en-US"/>
        </a:p>
      </dgm:t>
    </dgm:pt>
    <dgm:pt modelId="{C5DB571A-EDD6-4238-BA55-231202AB8D25}" type="sibTrans" cxnId="{7FEBC8DC-66C2-4DD8-850D-A9FB0B084607}">
      <dgm:prSet/>
      <dgm:spPr/>
      <dgm:t>
        <a:bodyPr/>
        <a:lstStyle/>
        <a:p>
          <a:endParaRPr lang="zh-CN" altLang="en-US"/>
        </a:p>
      </dgm:t>
    </dgm:pt>
    <dgm:pt modelId="{40A3AAD5-4871-41E7-B81B-0B2937B9CBDA}">
      <dgm:prSet custT="1"/>
      <dgm:spPr>
        <a:pattFill prst="pct5">
          <a:fgClr>
            <a:schemeClr val="accent1"/>
          </a:fgClr>
          <a:bgClr>
            <a:schemeClr val="bg1"/>
          </a:bgClr>
        </a:pattFill>
        <a:ln>
          <a:solidFill>
            <a:schemeClr val="accent1"/>
          </a:solidFill>
        </a:ln>
      </dgm:spPr>
      <dgm:t>
        <a:bodyPr/>
        <a:lstStyle/>
        <a:p>
          <a:r>
            <a:rPr lang="zh-CN" altLang="en-US" sz="2400" dirty="0">
              <a:solidFill>
                <a:srgbClr val="CC0000"/>
              </a:solidFill>
            </a:rPr>
            <a:t>会计票据工厂</a:t>
          </a:r>
        </a:p>
      </dgm:t>
    </dgm:pt>
    <dgm:pt modelId="{D0C705FD-D22C-4E03-B7D6-7C3241C359B9}" type="parTrans" cxnId="{7C5D31B7-7A99-45FF-BE9F-431C84519EDD}">
      <dgm:prSet/>
      <dgm:spPr/>
      <dgm:t>
        <a:bodyPr/>
        <a:lstStyle/>
        <a:p>
          <a:endParaRPr lang="zh-CN" altLang="en-US"/>
        </a:p>
      </dgm:t>
    </dgm:pt>
    <dgm:pt modelId="{D8127D9B-DA1F-431D-BA8F-9068317B85F3}" type="sibTrans" cxnId="{7C5D31B7-7A99-45FF-BE9F-431C84519EDD}">
      <dgm:prSet/>
      <dgm:spPr/>
      <dgm:t>
        <a:bodyPr/>
        <a:lstStyle/>
        <a:p>
          <a:endParaRPr lang="zh-CN" altLang="en-US"/>
        </a:p>
      </dgm:t>
    </dgm:pt>
    <dgm:pt modelId="{DE643608-9074-4722-BDCE-E39FEC1D81B3}">
      <dgm:prSet/>
      <dgm:spPr/>
      <dgm:t>
        <a:bodyPr/>
        <a:lstStyle/>
        <a:p>
          <a:endParaRPr lang="zh-CN" altLang="en-US" dirty="0"/>
        </a:p>
      </dgm:t>
    </dgm:pt>
    <dgm:pt modelId="{B0CB81C8-032C-4D02-9528-F9F7344AB3EC}" type="parTrans" cxnId="{B0E26790-FC40-41B0-9E54-530CB5C046E2}">
      <dgm:prSet/>
      <dgm:spPr/>
      <dgm:t>
        <a:bodyPr/>
        <a:lstStyle/>
        <a:p>
          <a:endParaRPr lang="zh-CN" altLang="en-US"/>
        </a:p>
      </dgm:t>
    </dgm:pt>
    <dgm:pt modelId="{9AA054E6-81F7-4E6E-8EE7-5113EB44FCFB}" type="sibTrans" cxnId="{B0E26790-FC40-41B0-9E54-530CB5C046E2}">
      <dgm:prSet/>
      <dgm:spPr/>
      <dgm:t>
        <a:bodyPr/>
        <a:lstStyle/>
        <a:p>
          <a:endParaRPr lang="zh-CN" altLang="en-US"/>
        </a:p>
      </dgm:t>
    </dgm:pt>
    <dgm:pt modelId="{E544E7AE-A2CB-48CF-B01B-99C8F959DA52}">
      <dgm:prSet/>
      <dgm:spPr>
        <a:noFill/>
        <a:ln>
          <a:noFill/>
        </a:ln>
      </dgm:spPr>
      <dgm:t>
        <a:bodyPr/>
        <a:lstStyle/>
        <a:p>
          <a:endParaRPr lang="zh-CN" altLang="en-US" dirty="0"/>
        </a:p>
      </dgm:t>
    </dgm:pt>
    <dgm:pt modelId="{CE9B0FC1-CFCC-4C94-A021-459B04800748}" type="sibTrans" cxnId="{7DCB53D8-8D17-4A89-8866-B9CA18AE7F0E}">
      <dgm:prSet/>
      <dgm:spPr/>
      <dgm:t>
        <a:bodyPr/>
        <a:lstStyle/>
        <a:p>
          <a:endParaRPr lang="zh-CN" altLang="en-US"/>
        </a:p>
      </dgm:t>
    </dgm:pt>
    <dgm:pt modelId="{92836C6A-20F1-42E4-8A30-CE9E544CA3F2}" type="parTrans" cxnId="{7DCB53D8-8D17-4A89-8866-B9CA18AE7F0E}">
      <dgm:prSet/>
      <dgm:spPr/>
      <dgm:t>
        <a:bodyPr/>
        <a:lstStyle/>
        <a:p>
          <a:endParaRPr lang="zh-CN" altLang="en-US"/>
        </a:p>
      </dgm:t>
    </dgm:pt>
    <dgm:pt modelId="{D2402DC0-9DE5-4A00-ACFC-0C5F2E2FF6BD}">
      <dgm:prSet/>
      <dgm:spPr>
        <a:noFill/>
        <a:ln>
          <a:noFill/>
        </a:ln>
      </dgm:spPr>
      <dgm:t>
        <a:bodyPr/>
        <a:lstStyle/>
        <a:p>
          <a:endParaRPr lang="zh-CN" altLang="en-US" dirty="0"/>
        </a:p>
      </dgm:t>
    </dgm:pt>
    <dgm:pt modelId="{0274CDB4-0522-4813-BF22-E645A4FE38BE}" type="sibTrans" cxnId="{793BF989-95CB-4665-A34C-B863D65AB333}">
      <dgm:prSet/>
      <dgm:spPr/>
      <dgm:t>
        <a:bodyPr/>
        <a:lstStyle/>
        <a:p>
          <a:endParaRPr lang="zh-CN" altLang="en-US"/>
        </a:p>
      </dgm:t>
    </dgm:pt>
    <dgm:pt modelId="{0E37542B-1BD6-41B4-9B7E-D92DBB90186A}" type="parTrans" cxnId="{793BF989-95CB-4665-A34C-B863D65AB333}">
      <dgm:prSet/>
      <dgm:spPr/>
      <dgm:t>
        <a:bodyPr/>
        <a:lstStyle/>
        <a:p>
          <a:endParaRPr lang="zh-CN" altLang="en-US"/>
        </a:p>
      </dgm:t>
    </dgm:pt>
    <dgm:pt modelId="{B2A6A828-F66C-4B97-ADAC-0839A856CF20}">
      <dgm:prSet/>
      <dgm:spPr>
        <a:noFill/>
        <a:ln>
          <a:noFill/>
        </a:ln>
      </dgm:spPr>
      <dgm:t>
        <a:bodyPr/>
        <a:lstStyle/>
        <a:p>
          <a:endParaRPr lang="zh-CN" altLang="en-US" dirty="0"/>
        </a:p>
      </dgm:t>
    </dgm:pt>
    <dgm:pt modelId="{32061CBD-1C30-4935-9E06-71AC9DF2D9DD}" type="sibTrans" cxnId="{02764B47-C5F3-4071-AC5D-E8C507309F3B}">
      <dgm:prSet/>
      <dgm:spPr/>
      <dgm:t>
        <a:bodyPr/>
        <a:lstStyle/>
        <a:p>
          <a:endParaRPr lang="zh-CN" altLang="en-US"/>
        </a:p>
      </dgm:t>
    </dgm:pt>
    <dgm:pt modelId="{71D21B6D-C278-47F2-B217-E355D2AC52EE}" type="parTrans" cxnId="{02764B47-C5F3-4071-AC5D-E8C507309F3B}">
      <dgm:prSet/>
      <dgm:spPr/>
      <dgm:t>
        <a:bodyPr/>
        <a:lstStyle/>
        <a:p>
          <a:endParaRPr lang="zh-CN" altLang="en-US"/>
        </a:p>
      </dgm:t>
    </dgm:pt>
    <dgm:pt modelId="{9228B5A1-1B71-4252-A26A-661E0E944E5B}" type="pres">
      <dgm:prSet presAssocID="{B9A7BD1C-1879-41D9-804B-A70C20E0EF06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E4233B7-1A7F-49B9-9DB0-74655993B031}" type="pres">
      <dgm:prSet presAssocID="{B9A7BD1C-1879-41D9-804B-A70C20E0EF06}" presName="dummyMaxCanvas" presStyleCnt="0"/>
      <dgm:spPr/>
    </dgm:pt>
    <dgm:pt modelId="{B6C828E5-5BB6-4046-B257-E2CC76AB6FDD}" type="pres">
      <dgm:prSet presAssocID="{B9A7BD1C-1879-41D9-804B-A70C20E0EF06}" presName="parentComposite" presStyleCnt="0"/>
      <dgm:spPr/>
    </dgm:pt>
    <dgm:pt modelId="{A6A23F31-5FA7-41FC-8B91-316F51D8A822}" type="pres">
      <dgm:prSet presAssocID="{B9A7BD1C-1879-41D9-804B-A70C20E0EF06}" presName="parent1" presStyleLbl="alignAccFollowNode1" presStyleIdx="0" presStyleCnt="4" custScaleY="78545">
        <dgm:presLayoutVars>
          <dgm:chMax val="4"/>
        </dgm:presLayoutVars>
      </dgm:prSet>
      <dgm:spPr/>
      <dgm:t>
        <a:bodyPr/>
        <a:lstStyle/>
        <a:p>
          <a:endParaRPr lang="zh-CN" altLang="en-US"/>
        </a:p>
      </dgm:t>
    </dgm:pt>
    <dgm:pt modelId="{18F9DE19-973E-4281-83D5-C2CCABDBCBCA}" type="pres">
      <dgm:prSet presAssocID="{B9A7BD1C-1879-41D9-804B-A70C20E0EF06}" presName="parent2" presStyleLbl="alignAccFollowNode1" presStyleIdx="1" presStyleCnt="4" custScaleY="78545">
        <dgm:presLayoutVars>
          <dgm:chMax val="4"/>
        </dgm:presLayoutVars>
      </dgm:prSet>
      <dgm:spPr/>
      <dgm:t>
        <a:bodyPr/>
        <a:lstStyle/>
        <a:p>
          <a:endParaRPr lang="zh-CN" altLang="en-US"/>
        </a:p>
      </dgm:t>
    </dgm:pt>
    <dgm:pt modelId="{35079E98-2C83-426F-957B-81B0E3790EF3}" type="pres">
      <dgm:prSet presAssocID="{B9A7BD1C-1879-41D9-804B-A70C20E0EF06}" presName="childrenComposite" presStyleCnt="0"/>
      <dgm:spPr/>
    </dgm:pt>
    <dgm:pt modelId="{4AA23077-D5B1-44B3-B0C7-3B8809890F23}" type="pres">
      <dgm:prSet presAssocID="{B9A7BD1C-1879-41D9-804B-A70C20E0EF06}" presName="dummyMaxCanvas_ChildArea" presStyleCnt="0"/>
      <dgm:spPr/>
    </dgm:pt>
    <dgm:pt modelId="{8B328BF5-4A28-4897-B14B-FE1DCA9C5130}" type="pres">
      <dgm:prSet presAssocID="{B9A7BD1C-1879-41D9-804B-A70C20E0EF06}" presName="fulcrum" presStyleLbl="alignAccFollowNode1" presStyleIdx="2" presStyleCnt="4"/>
      <dgm:spPr>
        <a:solidFill>
          <a:schemeClr val="tx2">
            <a:alpha val="90000"/>
          </a:schemeClr>
        </a:solidFill>
      </dgm:spPr>
    </dgm:pt>
    <dgm:pt modelId="{37332684-4D1F-44FC-8739-683B29DAD3D1}" type="pres">
      <dgm:prSet presAssocID="{B9A7BD1C-1879-41D9-804B-A70C20E0EF06}" presName="balance_43" presStyleLbl="alignAccFollowNode1" presStyleIdx="3" presStyleCnt="4">
        <dgm:presLayoutVars>
          <dgm:bulletEnabled val="1"/>
        </dgm:presLayoutVars>
      </dgm:prSet>
      <dgm:spPr>
        <a:solidFill>
          <a:schemeClr val="bg2">
            <a:lumMod val="50000"/>
            <a:alpha val="90000"/>
          </a:schemeClr>
        </a:solidFill>
      </dgm:spPr>
    </dgm:pt>
    <dgm:pt modelId="{9FB89D00-AA0C-4676-9E4B-CAE046B0BF9B}" type="pres">
      <dgm:prSet presAssocID="{B9A7BD1C-1879-41D9-804B-A70C20E0EF06}" presName="left_43_1" presStyleLbl="node1" presStyleIdx="0" presStyleCnt="7" custScaleY="401594" custLinFactY="-53515" custLinFactNeighborX="-3017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883C2B6-93F1-4B2D-ADEE-097F4AC1FD83}" type="pres">
      <dgm:prSet presAssocID="{B9A7BD1C-1879-41D9-804B-A70C20E0EF06}" presName="left_43_2" presStyleLbl="node1" presStyleIdx="1" presStyleCnt="7" custLinFactNeighborX="498" custLinFactNeighborY="240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ABB8B14-70AF-45AC-83AB-566961F4FB9E}" type="pres">
      <dgm:prSet presAssocID="{B9A7BD1C-1879-41D9-804B-A70C20E0EF06}" presName="left_43_3" presStyleLbl="node1" presStyleIdx="2" presStyleCnt="7" custLinFactNeighborX="3238" custLinFactNeighborY="9159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3A862BF-3F62-4FDA-9F2C-96B3A0EBD31B}" type="pres">
      <dgm:prSet presAssocID="{B9A7BD1C-1879-41D9-804B-A70C20E0EF06}" presName="left_43_4" presStyleLbl="node1" presStyleIdx="3" presStyleCnt="7" custLinFactY="80781" custLinFactNeighborX="5978" custLinFactNeighbor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83680B5-FAA5-484B-A240-9FF24EF33A3C}" type="pres">
      <dgm:prSet presAssocID="{B9A7BD1C-1879-41D9-804B-A70C20E0EF06}" presName="right_43_1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AE1C48-8B10-49FA-B91E-29401027C4CD}" type="pres">
      <dgm:prSet presAssocID="{B9A7BD1C-1879-41D9-804B-A70C20E0EF06}" presName="right_43_2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12EF7A3-538C-47F5-B7F1-839C09C80B8C}" type="pres">
      <dgm:prSet presAssocID="{B9A7BD1C-1879-41D9-804B-A70C20E0EF06}" presName="right_43_3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C3F499F-33A7-47CB-98FD-EE16B0411EC5}" type="presOf" srcId="{B9A7BD1C-1879-41D9-804B-A70C20E0EF06}" destId="{9228B5A1-1B71-4252-A26A-661E0E944E5B}" srcOrd="0" destOrd="0" presId="urn:microsoft.com/office/officeart/2005/8/layout/balance1"/>
    <dgm:cxn modelId="{793BF989-95CB-4665-A34C-B863D65AB333}" srcId="{7A6AEAB5-0314-434E-A923-223D9DA8579C}" destId="{D2402DC0-9DE5-4A00-ACFC-0C5F2E2FF6BD}" srcOrd="2" destOrd="0" parTransId="{0E37542B-1BD6-41B4-9B7E-D92DBB90186A}" sibTransId="{0274CDB4-0522-4813-BF22-E645A4FE38BE}"/>
    <dgm:cxn modelId="{F5E52761-2F13-4E8E-A0A0-257E7DD7134C}" srcId="{B9A7BD1C-1879-41D9-804B-A70C20E0EF06}" destId="{689F0EFC-F239-442B-89CD-B2DE95FEDE74}" srcOrd="1" destOrd="0" parTransId="{3CAE99ED-BA31-4A06-8639-6B3AD8D2229F}" sibTransId="{F1F5BCCC-AF81-4305-BBD2-CC2FF8985EF4}"/>
    <dgm:cxn modelId="{889A6170-EAE9-4CAF-ACF3-A5FA7109F57B}" type="presOf" srcId="{4C760D82-9F15-43E3-B61B-072B8FF21D9C}" destId="{CEAE1C48-8B10-49FA-B91E-29401027C4CD}" srcOrd="0" destOrd="0" presId="urn:microsoft.com/office/officeart/2005/8/layout/balance1"/>
    <dgm:cxn modelId="{02764B47-C5F3-4071-AC5D-E8C507309F3B}" srcId="{7A6AEAB5-0314-434E-A923-223D9DA8579C}" destId="{B2A6A828-F66C-4B97-ADAC-0839A856CF20}" srcOrd="1" destOrd="0" parTransId="{71D21B6D-C278-47F2-B217-E355D2AC52EE}" sibTransId="{32061CBD-1C30-4935-9E06-71AC9DF2D9DD}"/>
    <dgm:cxn modelId="{9719CC63-2BC6-4E0F-AAC2-5E3C2E568E35}" type="presOf" srcId="{689F0EFC-F239-442B-89CD-B2DE95FEDE74}" destId="{18F9DE19-973E-4281-83D5-C2CCABDBCBCA}" srcOrd="0" destOrd="0" presId="urn:microsoft.com/office/officeart/2005/8/layout/balance1"/>
    <dgm:cxn modelId="{7FEBC8DC-66C2-4DD8-850D-A9FB0B084607}" srcId="{B9A7BD1C-1879-41D9-804B-A70C20E0EF06}" destId="{7A6AEAB5-0314-434E-A923-223D9DA8579C}" srcOrd="0" destOrd="0" parTransId="{4B5E6F33-4466-40D1-93EC-C94228A88157}" sibTransId="{C5DB571A-EDD6-4238-BA55-231202AB8D25}"/>
    <dgm:cxn modelId="{57209838-7CA3-4F7D-ABC1-257786356F25}" type="presOf" srcId="{E544E7AE-A2CB-48CF-B01B-99C8F959DA52}" destId="{53A862BF-3F62-4FDA-9F2C-96B3A0EBD31B}" srcOrd="0" destOrd="0" presId="urn:microsoft.com/office/officeart/2005/8/layout/balance1"/>
    <dgm:cxn modelId="{14FD8413-10BA-4D0E-B578-BCC82BAB88E9}" type="presOf" srcId="{F7006194-F518-41F0-A5D5-3A5C0D43C0F5}" destId="{683680B5-FAA5-484B-A240-9FF24EF33A3C}" srcOrd="0" destOrd="0" presId="urn:microsoft.com/office/officeart/2005/8/layout/balance1"/>
    <dgm:cxn modelId="{BCE49936-DE2F-4415-A0F0-1E17FFDD1B16}" type="presOf" srcId="{B2A6A828-F66C-4B97-ADAC-0839A856CF20}" destId="{9883C2B6-93F1-4B2D-ADEE-097F4AC1FD83}" srcOrd="0" destOrd="0" presId="urn:microsoft.com/office/officeart/2005/8/layout/balance1"/>
    <dgm:cxn modelId="{7C5D31B7-7A99-45FF-BE9F-431C84519EDD}" srcId="{7A6AEAB5-0314-434E-A923-223D9DA8579C}" destId="{40A3AAD5-4871-41E7-B81B-0B2937B9CBDA}" srcOrd="0" destOrd="0" parTransId="{D0C705FD-D22C-4E03-B7D6-7C3241C359B9}" sibTransId="{D8127D9B-DA1F-431D-BA8F-9068317B85F3}"/>
    <dgm:cxn modelId="{39A29A7B-9BD9-4E94-8A17-DD08928BF0BD}" type="presOf" srcId="{41EE01FA-4007-4C02-B7F9-2CA926582B3B}" destId="{512EF7A3-538C-47F5-B7F1-839C09C80B8C}" srcOrd="0" destOrd="0" presId="urn:microsoft.com/office/officeart/2005/8/layout/balance1"/>
    <dgm:cxn modelId="{B0E26790-FC40-41B0-9E54-530CB5C046E2}" srcId="{7A6AEAB5-0314-434E-A923-223D9DA8579C}" destId="{DE643608-9074-4722-BDCE-E39FEC1D81B3}" srcOrd="4" destOrd="0" parTransId="{B0CB81C8-032C-4D02-9528-F9F7344AB3EC}" sibTransId="{9AA054E6-81F7-4E6E-8EE7-5113EB44FCFB}"/>
    <dgm:cxn modelId="{CFFAB62F-1D0E-4597-80B2-D099AB2F3E70}" type="presOf" srcId="{D2402DC0-9DE5-4A00-ACFC-0C5F2E2FF6BD}" destId="{DABB8B14-70AF-45AC-83AB-566961F4FB9E}" srcOrd="0" destOrd="0" presId="urn:microsoft.com/office/officeart/2005/8/layout/balance1"/>
    <dgm:cxn modelId="{00485BE3-905C-4DDB-8F9B-8B78C039BD7B}" srcId="{689F0EFC-F239-442B-89CD-B2DE95FEDE74}" destId="{F7006194-F518-41F0-A5D5-3A5C0D43C0F5}" srcOrd="0" destOrd="0" parTransId="{67126C9B-9B48-4A8F-9A32-A9A3D4D73168}" sibTransId="{4CF41DE1-88DE-4D54-B21D-0844A5E482CC}"/>
    <dgm:cxn modelId="{7DCB53D8-8D17-4A89-8866-B9CA18AE7F0E}" srcId="{7A6AEAB5-0314-434E-A923-223D9DA8579C}" destId="{E544E7AE-A2CB-48CF-B01B-99C8F959DA52}" srcOrd="3" destOrd="0" parTransId="{92836C6A-20F1-42E4-8A30-CE9E544CA3F2}" sibTransId="{CE9B0FC1-CFCC-4C94-A021-459B04800748}"/>
    <dgm:cxn modelId="{9B14FEB7-0669-4657-8E50-C4D249ABA655}" srcId="{689F0EFC-F239-442B-89CD-B2DE95FEDE74}" destId="{4C760D82-9F15-43E3-B61B-072B8FF21D9C}" srcOrd="1" destOrd="0" parTransId="{814B88A4-CFEF-4209-8119-474679B957AA}" sibTransId="{595EE167-1C4F-4F7E-82FA-F4A45DDD1599}"/>
    <dgm:cxn modelId="{188C60B3-C6AB-4162-954B-78CC1F9797E7}" srcId="{689F0EFC-F239-442B-89CD-B2DE95FEDE74}" destId="{41EE01FA-4007-4C02-B7F9-2CA926582B3B}" srcOrd="2" destOrd="0" parTransId="{F9430457-91F8-47E2-B5F3-C30784BA4166}" sibTransId="{EC713325-AD25-41BC-AD3E-FD7FB56421C2}"/>
    <dgm:cxn modelId="{7AB7962B-F833-4192-B2B3-B3AAD912648A}" type="presOf" srcId="{7A6AEAB5-0314-434E-A923-223D9DA8579C}" destId="{A6A23F31-5FA7-41FC-8B91-316F51D8A822}" srcOrd="0" destOrd="0" presId="urn:microsoft.com/office/officeart/2005/8/layout/balance1"/>
    <dgm:cxn modelId="{26694740-914B-4CB2-8AD2-DB5A137E3C31}" type="presOf" srcId="{40A3AAD5-4871-41E7-B81B-0B2937B9CBDA}" destId="{9FB89D00-AA0C-4676-9E4B-CAE046B0BF9B}" srcOrd="0" destOrd="0" presId="urn:microsoft.com/office/officeart/2005/8/layout/balance1"/>
    <dgm:cxn modelId="{9B2588A6-560C-49A3-89FB-74EDDD5000CA}" type="presParOf" srcId="{9228B5A1-1B71-4252-A26A-661E0E944E5B}" destId="{CE4233B7-1A7F-49B9-9DB0-74655993B031}" srcOrd="0" destOrd="0" presId="urn:microsoft.com/office/officeart/2005/8/layout/balance1"/>
    <dgm:cxn modelId="{1F311823-F7E0-4593-8F9C-D48109763A0E}" type="presParOf" srcId="{9228B5A1-1B71-4252-A26A-661E0E944E5B}" destId="{B6C828E5-5BB6-4046-B257-E2CC76AB6FDD}" srcOrd="1" destOrd="0" presId="urn:microsoft.com/office/officeart/2005/8/layout/balance1"/>
    <dgm:cxn modelId="{AA9DC54A-084A-4006-81A2-952803348595}" type="presParOf" srcId="{B6C828E5-5BB6-4046-B257-E2CC76AB6FDD}" destId="{A6A23F31-5FA7-41FC-8B91-316F51D8A822}" srcOrd="0" destOrd="0" presId="urn:microsoft.com/office/officeart/2005/8/layout/balance1"/>
    <dgm:cxn modelId="{14866216-3E94-4CCC-AE0A-7E2726A93663}" type="presParOf" srcId="{B6C828E5-5BB6-4046-B257-E2CC76AB6FDD}" destId="{18F9DE19-973E-4281-83D5-C2CCABDBCBCA}" srcOrd="1" destOrd="0" presId="urn:microsoft.com/office/officeart/2005/8/layout/balance1"/>
    <dgm:cxn modelId="{7E23E98A-8CD8-4CCC-B515-3B4BD4053B9E}" type="presParOf" srcId="{9228B5A1-1B71-4252-A26A-661E0E944E5B}" destId="{35079E98-2C83-426F-957B-81B0E3790EF3}" srcOrd="2" destOrd="0" presId="urn:microsoft.com/office/officeart/2005/8/layout/balance1"/>
    <dgm:cxn modelId="{7440FA53-3A4B-462A-B92D-2276FC5BA414}" type="presParOf" srcId="{35079E98-2C83-426F-957B-81B0E3790EF3}" destId="{4AA23077-D5B1-44B3-B0C7-3B8809890F23}" srcOrd="0" destOrd="0" presId="urn:microsoft.com/office/officeart/2005/8/layout/balance1"/>
    <dgm:cxn modelId="{892E90A2-0094-4599-ABDF-DD1A69316ED2}" type="presParOf" srcId="{35079E98-2C83-426F-957B-81B0E3790EF3}" destId="{8B328BF5-4A28-4897-B14B-FE1DCA9C5130}" srcOrd="1" destOrd="0" presId="urn:microsoft.com/office/officeart/2005/8/layout/balance1"/>
    <dgm:cxn modelId="{030E4E82-D7B6-48BA-BC81-F23B3069B01D}" type="presParOf" srcId="{35079E98-2C83-426F-957B-81B0E3790EF3}" destId="{37332684-4D1F-44FC-8739-683B29DAD3D1}" srcOrd="2" destOrd="0" presId="urn:microsoft.com/office/officeart/2005/8/layout/balance1"/>
    <dgm:cxn modelId="{AB6BE9E7-0522-4ACF-8614-7395E9A28102}" type="presParOf" srcId="{35079E98-2C83-426F-957B-81B0E3790EF3}" destId="{9FB89D00-AA0C-4676-9E4B-CAE046B0BF9B}" srcOrd="3" destOrd="0" presId="urn:microsoft.com/office/officeart/2005/8/layout/balance1"/>
    <dgm:cxn modelId="{F806B19C-6692-415A-8FA7-BFF1E10C6B86}" type="presParOf" srcId="{35079E98-2C83-426F-957B-81B0E3790EF3}" destId="{9883C2B6-93F1-4B2D-ADEE-097F4AC1FD83}" srcOrd="4" destOrd="0" presId="urn:microsoft.com/office/officeart/2005/8/layout/balance1"/>
    <dgm:cxn modelId="{57933B3D-4923-4CD0-A1DD-BD3492EB7C5C}" type="presParOf" srcId="{35079E98-2C83-426F-957B-81B0E3790EF3}" destId="{DABB8B14-70AF-45AC-83AB-566961F4FB9E}" srcOrd="5" destOrd="0" presId="urn:microsoft.com/office/officeart/2005/8/layout/balance1"/>
    <dgm:cxn modelId="{47DEF4F9-2938-48A2-9D68-242FA0472975}" type="presParOf" srcId="{35079E98-2C83-426F-957B-81B0E3790EF3}" destId="{53A862BF-3F62-4FDA-9F2C-96B3A0EBD31B}" srcOrd="6" destOrd="0" presId="urn:microsoft.com/office/officeart/2005/8/layout/balance1"/>
    <dgm:cxn modelId="{E063D619-5C3D-44AF-AAD3-1A640053DEF3}" type="presParOf" srcId="{35079E98-2C83-426F-957B-81B0E3790EF3}" destId="{683680B5-FAA5-484B-A240-9FF24EF33A3C}" srcOrd="7" destOrd="0" presId="urn:microsoft.com/office/officeart/2005/8/layout/balance1"/>
    <dgm:cxn modelId="{D2638E00-3A9F-40E7-BAE9-D9405EAAABBD}" type="presParOf" srcId="{35079E98-2C83-426F-957B-81B0E3790EF3}" destId="{CEAE1C48-8B10-49FA-B91E-29401027C4CD}" srcOrd="8" destOrd="0" presId="urn:microsoft.com/office/officeart/2005/8/layout/balance1"/>
    <dgm:cxn modelId="{0D5B810B-843C-4D37-9745-C12191E88771}" type="presParOf" srcId="{35079E98-2C83-426F-957B-81B0E3790EF3}" destId="{512EF7A3-538C-47F5-B7F1-839C09C80B8C}" srcOrd="9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F32C73-A64A-4EF1-A16E-1CF4E4F7A43D}" type="doc">
      <dgm:prSet loTypeId="urn:microsoft.com/office/officeart/2008/layout/RadialCluster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5A34B2D0-8C19-4ABD-AA13-E551D2F9EC28}">
      <dgm:prSet phldrT="[文本]" custT="1"/>
      <dgm:spPr/>
      <dgm:t>
        <a:bodyPr/>
        <a:lstStyle/>
        <a:p>
          <a:r>
            <a:rPr lang="zh-CN" altLang="en-US" sz="2400" dirty="0"/>
            <a:t>会计票据工厂</a:t>
          </a:r>
          <a:endParaRPr lang="zh-CN" altLang="en-US" sz="2400" dirty="0">
            <a:latin typeface="微软雅黑" pitchFamily="34" charset="-122"/>
            <a:ea typeface="微软雅黑" pitchFamily="34" charset="-122"/>
          </a:endParaRPr>
        </a:p>
      </dgm:t>
    </dgm:pt>
    <dgm:pt modelId="{B9D9FE61-2E63-45C5-A236-BE59020426FC}" type="parTrans" cxnId="{65AA8BAC-21AE-4EBD-B4C9-533F677BA052}">
      <dgm:prSet/>
      <dgm:spPr/>
      <dgm:t>
        <a:bodyPr/>
        <a:lstStyle/>
        <a:p>
          <a:endParaRPr lang="zh-CN" altLang="en-US" sz="2400">
            <a:latin typeface="微软雅黑" pitchFamily="34" charset="-122"/>
            <a:ea typeface="微软雅黑" pitchFamily="34" charset="-122"/>
          </a:endParaRPr>
        </a:p>
      </dgm:t>
    </dgm:pt>
    <dgm:pt modelId="{BF311418-E260-457A-8D68-C310B6B96294}" type="sibTrans" cxnId="{65AA8BAC-21AE-4EBD-B4C9-533F677BA052}">
      <dgm:prSet/>
      <dgm:spPr/>
      <dgm:t>
        <a:bodyPr/>
        <a:lstStyle/>
        <a:p>
          <a:endParaRPr lang="zh-CN" altLang="en-US" sz="2400">
            <a:latin typeface="微软雅黑" pitchFamily="34" charset="-122"/>
            <a:ea typeface="微软雅黑" pitchFamily="34" charset="-122"/>
          </a:endParaRPr>
        </a:p>
      </dgm:t>
    </dgm:pt>
    <dgm:pt modelId="{2575DEA3-5F5E-4F27-B508-9BD71B5D8B84}">
      <dgm:prSet phldrT="[文本]" custT="1"/>
      <dgm:spPr/>
      <dgm:t>
        <a:bodyPr/>
        <a:lstStyle/>
        <a:p>
          <a:r>
            <a:rPr lang="zh-CN" altLang="en-US" sz="2000" dirty="0">
              <a:latin typeface="微软雅黑" pitchFamily="34" charset="-122"/>
              <a:ea typeface="微软雅黑" pitchFamily="34" charset="-122"/>
            </a:rPr>
            <a:t>规范</a:t>
          </a:r>
        </a:p>
      </dgm:t>
    </dgm:pt>
    <dgm:pt modelId="{3DFE7B55-C119-4825-839D-BA584043542B}" type="parTrans" cxnId="{9ECBF738-AB19-4BDE-B1AA-0D5351ED46A2}">
      <dgm:prSet/>
      <dgm:spPr/>
      <dgm:t>
        <a:bodyPr/>
        <a:lstStyle/>
        <a:p>
          <a:endParaRPr lang="zh-CN" altLang="en-US" sz="2400">
            <a:latin typeface="微软雅黑" pitchFamily="34" charset="-122"/>
            <a:ea typeface="微软雅黑" pitchFamily="34" charset="-122"/>
          </a:endParaRPr>
        </a:p>
      </dgm:t>
    </dgm:pt>
    <dgm:pt modelId="{E6CA40A7-E018-4A33-86ED-03E220628D5A}" type="sibTrans" cxnId="{9ECBF738-AB19-4BDE-B1AA-0D5351ED46A2}">
      <dgm:prSet/>
      <dgm:spPr/>
      <dgm:t>
        <a:bodyPr/>
        <a:lstStyle/>
        <a:p>
          <a:endParaRPr lang="zh-CN" altLang="en-US" sz="2400">
            <a:latin typeface="微软雅黑" pitchFamily="34" charset="-122"/>
            <a:ea typeface="微软雅黑" pitchFamily="34" charset="-122"/>
          </a:endParaRPr>
        </a:p>
      </dgm:t>
    </dgm:pt>
    <dgm:pt modelId="{7A5AF7D1-D9CD-4C31-9747-6C8DC5BB1BD4}">
      <dgm:prSet phldrT="[文本]" custT="1"/>
      <dgm:spPr/>
      <dgm:t>
        <a:bodyPr/>
        <a:lstStyle/>
        <a:p>
          <a:r>
            <a:rPr lang="zh-CN" altLang="en-US" sz="2000" dirty="0">
              <a:latin typeface="微软雅黑" pitchFamily="34" charset="-122"/>
              <a:ea typeface="微软雅黑" pitchFamily="34" charset="-122"/>
            </a:rPr>
            <a:t>全面</a:t>
          </a:r>
        </a:p>
      </dgm:t>
    </dgm:pt>
    <dgm:pt modelId="{EE47B74C-5091-41B5-B424-701F93E4352F}" type="parTrans" cxnId="{ED9D3020-31C4-46F6-AF64-2809242493BD}">
      <dgm:prSet/>
      <dgm:spPr/>
      <dgm:t>
        <a:bodyPr/>
        <a:lstStyle/>
        <a:p>
          <a:endParaRPr lang="zh-CN" altLang="en-US" sz="2400">
            <a:latin typeface="微软雅黑" pitchFamily="34" charset="-122"/>
            <a:ea typeface="微软雅黑" pitchFamily="34" charset="-122"/>
          </a:endParaRPr>
        </a:p>
      </dgm:t>
    </dgm:pt>
    <dgm:pt modelId="{D369DD4D-B5B2-41D4-9949-A157D00C0BB3}" type="sibTrans" cxnId="{ED9D3020-31C4-46F6-AF64-2809242493BD}">
      <dgm:prSet/>
      <dgm:spPr/>
      <dgm:t>
        <a:bodyPr/>
        <a:lstStyle/>
        <a:p>
          <a:endParaRPr lang="zh-CN" altLang="en-US" sz="2400">
            <a:latin typeface="微软雅黑" pitchFamily="34" charset="-122"/>
            <a:ea typeface="微软雅黑" pitchFamily="34" charset="-122"/>
          </a:endParaRPr>
        </a:p>
      </dgm:t>
    </dgm:pt>
    <dgm:pt modelId="{50957622-67DB-4651-9093-5812F1F5AA68}">
      <dgm:prSet phldrT="[文本]" custT="1"/>
      <dgm:spPr/>
      <dgm:t>
        <a:bodyPr/>
        <a:lstStyle/>
        <a:p>
          <a:r>
            <a:rPr lang="zh-CN" altLang="en-US" sz="2000" dirty="0">
              <a:latin typeface="微软雅黑" pitchFamily="34" charset="-122"/>
              <a:ea typeface="微软雅黑" pitchFamily="34" charset="-122"/>
            </a:rPr>
            <a:t>方便</a:t>
          </a:r>
        </a:p>
      </dgm:t>
    </dgm:pt>
    <dgm:pt modelId="{69FD60F7-3EDA-4C97-819F-F14F4DE32362}" type="parTrans" cxnId="{624CC8D5-D22E-4C83-BD5E-719183F3F759}">
      <dgm:prSet/>
      <dgm:spPr/>
      <dgm:t>
        <a:bodyPr/>
        <a:lstStyle/>
        <a:p>
          <a:endParaRPr lang="zh-CN" altLang="en-US" sz="2400">
            <a:latin typeface="微软雅黑" pitchFamily="34" charset="-122"/>
            <a:ea typeface="微软雅黑" pitchFamily="34" charset="-122"/>
          </a:endParaRPr>
        </a:p>
      </dgm:t>
    </dgm:pt>
    <dgm:pt modelId="{02D709E3-0C64-4B50-A2D2-D2F40B2E7FDF}" type="sibTrans" cxnId="{624CC8D5-D22E-4C83-BD5E-719183F3F759}">
      <dgm:prSet/>
      <dgm:spPr/>
      <dgm:t>
        <a:bodyPr/>
        <a:lstStyle/>
        <a:p>
          <a:endParaRPr lang="zh-CN" altLang="en-US" sz="2400">
            <a:latin typeface="微软雅黑" pitchFamily="34" charset="-122"/>
            <a:ea typeface="微软雅黑" pitchFamily="34" charset="-122"/>
          </a:endParaRPr>
        </a:p>
      </dgm:t>
    </dgm:pt>
    <dgm:pt modelId="{CD29190C-6CDC-4D7B-8412-7DBE4F74E5E3}" type="pres">
      <dgm:prSet presAssocID="{9AF32C73-A64A-4EF1-A16E-1CF4E4F7A43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A8DD0ADA-87AD-4F65-A874-679117225C3A}" type="pres">
      <dgm:prSet presAssocID="{5A34B2D0-8C19-4ABD-AA13-E551D2F9EC28}" presName="singleCycle" presStyleCnt="0"/>
      <dgm:spPr/>
    </dgm:pt>
    <dgm:pt modelId="{99FE0ED9-ACFA-43A2-BEAC-01596EAFF1DE}" type="pres">
      <dgm:prSet presAssocID="{5A34B2D0-8C19-4ABD-AA13-E551D2F9EC28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zh-CN" altLang="en-US"/>
        </a:p>
      </dgm:t>
    </dgm:pt>
    <dgm:pt modelId="{7E5CC67F-E507-468A-801D-20AC70EE76FC}" type="pres">
      <dgm:prSet presAssocID="{3DFE7B55-C119-4825-839D-BA584043542B}" presName="Name56" presStyleLbl="parChTrans1D2" presStyleIdx="0" presStyleCnt="3"/>
      <dgm:spPr/>
      <dgm:t>
        <a:bodyPr/>
        <a:lstStyle/>
        <a:p>
          <a:endParaRPr lang="zh-CN" altLang="en-US"/>
        </a:p>
      </dgm:t>
    </dgm:pt>
    <dgm:pt modelId="{26945674-9945-4CD4-A6EF-3B9305B9CEF9}" type="pres">
      <dgm:prSet presAssocID="{2575DEA3-5F5E-4F27-B508-9BD71B5D8B84}" presName="text0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73AC723-63F6-46E6-9FE4-715C3DEFF184}" type="pres">
      <dgm:prSet presAssocID="{EE47B74C-5091-41B5-B424-701F93E4352F}" presName="Name56" presStyleLbl="parChTrans1D2" presStyleIdx="1" presStyleCnt="3"/>
      <dgm:spPr/>
      <dgm:t>
        <a:bodyPr/>
        <a:lstStyle/>
        <a:p>
          <a:endParaRPr lang="zh-CN" altLang="en-US"/>
        </a:p>
      </dgm:t>
    </dgm:pt>
    <dgm:pt modelId="{3FA87EC9-2ADC-495B-B175-98C13EF90D94}" type="pres">
      <dgm:prSet presAssocID="{7A5AF7D1-D9CD-4C31-9747-6C8DC5BB1BD4}" presName="text0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F99659A-9BA4-4D58-B82A-597EC8EF68F3}" type="pres">
      <dgm:prSet presAssocID="{69FD60F7-3EDA-4C97-819F-F14F4DE32362}" presName="Name56" presStyleLbl="parChTrans1D2" presStyleIdx="2" presStyleCnt="3"/>
      <dgm:spPr/>
      <dgm:t>
        <a:bodyPr/>
        <a:lstStyle/>
        <a:p>
          <a:endParaRPr lang="zh-CN" altLang="en-US"/>
        </a:p>
      </dgm:t>
    </dgm:pt>
    <dgm:pt modelId="{B122F50F-B04E-441E-8F0F-56664133506A}" type="pres">
      <dgm:prSet presAssocID="{50957622-67DB-4651-9093-5812F1F5AA68}" presName="text0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D9D3020-31C4-46F6-AF64-2809242493BD}" srcId="{5A34B2D0-8C19-4ABD-AA13-E551D2F9EC28}" destId="{7A5AF7D1-D9CD-4C31-9747-6C8DC5BB1BD4}" srcOrd="1" destOrd="0" parTransId="{EE47B74C-5091-41B5-B424-701F93E4352F}" sibTransId="{D369DD4D-B5B2-41D4-9949-A157D00C0BB3}"/>
    <dgm:cxn modelId="{71D3CE01-63ED-4301-978C-993241B653C4}" type="presOf" srcId="{EE47B74C-5091-41B5-B424-701F93E4352F}" destId="{E73AC723-63F6-46E6-9FE4-715C3DEFF184}" srcOrd="0" destOrd="0" presId="urn:microsoft.com/office/officeart/2008/layout/RadialCluster"/>
    <dgm:cxn modelId="{8E481377-F7B5-4C56-A2FA-0D9C302BCC83}" type="presOf" srcId="{50957622-67DB-4651-9093-5812F1F5AA68}" destId="{B122F50F-B04E-441E-8F0F-56664133506A}" srcOrd="0" destOrd="0" presId="urn:microsoft.com/office/officeart/2008/layout/RadialCluster"/>
    <dgm:cxn modelId="{048986ED-44DA-4867-AD79-B3FBCDA8C3D1}" type="presOf" srcId="{69FD60F7-3EDA-4C97-819F-F14F4DE32362}" destId="{AF99659A-9BA4-4D58-B82A-597EC8EF68F3}" srcOrd="0" destOrd="0" presId="urn:microsoft.com/office/officeart/2008/layout/RadialCluster"/>
    <dgm:cxn modelId="{9ECBF738-AB19-4BDE-B1AA-0D5351ED46A2}" srcId="{5A34B2D0-8C19-4ABD-AA13-E551D2F9EC28}" destId="{2575DEA3-5F5E-4F27-B508-9BD71B5D8B84}" srcOrd="0" destOrd="0" parTransId="{3DFE7B55-C119-4825-839D-BA584043542B}" sibTransId="{E6CA40A7-E018-4A33-86ED-03E220628D5A}"/>
    <dgm:cxn modelId="{6D89AF5D-FAFB-4F42-8428-CB75DB4E9453}" type="presOf" srcId="{5A34B2D0-8C19-4ABD-AA13-E551D2F9EC28}" destId="{99FE0ED9-ACFA-43A2-BEAC-01596EAFF1DE}" srcOrd="0" destOrd="0" presId="urn:microsoft.com/office/officeart/2008/layout/RadialCluster"/>
    <dgm:cxn modelId="{624CC8D5-D22E-4C83-BD5E-719183F3F759}" srcId="{5A34B2D0-8C19-4ABD-AA13-E551D2F9EC28}" destId="{50957622-67DB-4651-9093-5812F1F5AA68}" srcOrd="2" destOrd="0" parTransId="{69FD60F7-3EDA-4C97-819F-F14F4DE32362}" sibTransId="{02D709E3-0C64-4B50-A2D2-D2F40B2E7FDF}"/>
    <dgm:cxn modelId="{4BC31A6E-12FB-4759-94A5-CD16EB41CC45}" type="presOf" srcId="{3DFE7B55-C119-4825-839D-BA584043542B}" destId="{7E5CC67F-E507-468A-801D-20AC70EE76FC}" srcOrd="0" destOrd="0" presId="urn:microsoft.com/office/officeart/2008/layout/RadialCluster"/>
    <dgm:cxn modelId="{65AA8BAC-21AE-4EBD-B4C9-533F677BA052}" srcId="{9AF32C73-A64A-4EF1-A16E-1CF4E4F7A43D}" destId="{5A34B2D0-8C19-4ABD-AA13-E551D2F9EC28}" srcOrd="0" destOrd="0" parTransId="{B9D9FE61-2E63-45C5-A236-BE59020426FC}" sibTransId="{BF311418-E260-457A-8D68-C310B6B96294}"/>
    <dgm:cxn modelId="{1F117F20-813C-4BCC-8BE1-E3885145777D}" type="presOf" srcId="{2575DEA3-5F5E-4F27-B508-9BD71B5D8B84}" destId="{26945674-9945-4CD4-A6EF-3B9305B9CEF9}" srcOrd="0" destOrd="0" presId="urn:microsoft.com/office/officeart/2008/layout/RadialCluster"/>
    <dgm:cxn modelId="{7EC2B56C-F64C-4406-9C8D-456046E44FCD}" type="presOf" srcId="{9AF32C73-A64A-4EF1-A16E-1CF4E4F7A43D}" destId="{CD29190C-6CDC-4D7B-8412-7DBE4F74E5E3}" srcOrd="0" destOrd="0" presId="urn:microsoft.com/office/officeart/2008/layout/RadialCluster"/>
    <dgm:cxn modelId="{53E057E7-44D6-4270-991F-081A4B46D87F}" type="presOf" srcId="{7A5AF7D1-D9CD-4C31-9747-6C8DC5BB1BD4}" destId="{3FA87EC9-2ADC-495B-B175-98C13EF90D94}" srcOrd="0" destOrd="0" presId="urn:microsoft.com/office/officeart/2008/layout/RadialCluster"/>
    <dgm:cxn modelId="{0892775D-A1B6-4A83-BAAA-792DFB760570}" type="presParOf" srcId="{CD29190C-6CDC-4D7B-8412-7DBE4F74E5E3}" destId="{A8DD0ADA-87AD-4F65-A874-679117225C3A}" srcOrd="0" destOrd="0" presId="urn:microsoft.com/office/officeart/2008/layout/RadialCluster"/>
    <dgm:cxn modelId="{9B130BDD-BEAE-4299-ABCE-9951930A95E2}" type="presParOf" srcId="{A8DD0ADA-87AD-4F65-A874-679117225C3A}" destId="{99FE0ED9-ACFA-43A2-BEAC-01596EAFF1DE}" srcOrd="0" destOrd="0" presId="urn:microsoft.com/office/officeart/2008/layout/RadialCluster"/>
    <dgm:cxn modelId="{F65F7A73-77FA-4A6C-8F52-0CA3A002FAE6}" type="presParOf" srcId="{A8DD0ADA-87AD-4F65-A874-679117225C3A}" destId="{7E5CC67F-E507-468A-801D-20AC70EE76FC}" srcOrd="1" destOrd="0" presId="urn:microsoft.com/office/officeart/2008/layout/RadialCluster"/>
    <dgm:cxn modelId="{25185DF5-7039-47A6-AFD9-54C6BA655AF1}" type="presParOf" srcId="{A8DD0ADA-87AD-4F65-A874-679117225C3A}" destId="{26945674-9945-4CD4-A6EF-3B9305B9CEF9}" srcOrd="2" destOrd="0" presId="urn:microsoft.com/office/officeart/2008/layout/RadialCluster"/>
    <dgm:cxn modelId="{BFB301D4-2D45-4A12-94DA-F465847B2E5E}" type="presParOf" srcId="{A8DD0ADA-87AD-4F65-A874-679117225C3A}" destId="{E73AC723-63F6-46E6-9FE4-715C3DEFF184}" srcOrd="3" destOrd="0" presId="urn:microsoft.com/office/officeart/2008/layout/RadialCluster"/>
    <dgm:cxn modelId="{29B1D5BE-D362-48B9-B47F-64BA689D341C}" type="presParOf" srcId="{A8DD0ADA-87AD-4F65-A874-679117225C3A}" destId="{3FA87EC9-2ADC-495B-B175-98C13EF90D94}" srcOrd="4" destOrd="0" presId="urn:microsoft.com/office/officeart/2008/layout/RadialCluster"/>
    <dgm:cxn modelId="{4A804FA5-A7C1-435B-A23B-EB78549D6850}" type="presParOf" srcId="{A8DD0ADA-87AD-4F65-A874-679117225C3A}" destId="{AF99659A-9BA4-4D58-B82A-597EC8EF68F3}" srcOrd="5" destOrd="0" presId="urn:microsoft.com/office/officeart/2008/layout/RadialCluster"/>
    <dgm:cxn modelId="{663A4145-BF9B-4C64-85AE-A2E370234418}" type="presParOf" srcId="{A8DD0ADA-87AD-4F65-A874-679117225C3A}" destId="{B122F50F-B04E-441E-8F0F-56664133506A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90CEFE-1049-468A-8B7E-52A40726F3FB}" type="doc">
      <dgm:prSet loTypeId="urn:microsoft.com/office/officeart/2005/8/layout/radial6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A2CA1FD-BEA5-47DF-98DC-DCE9A9D8A442}">
      <dgm:prSet phldrT="[Text]" custT="1"/>
      <dgm:spPr/>
      <dgm:t>
        <a:bodyPr lIns="0" tIns="0" rIns="0" b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1800" b="1" dirty="0">
              <a:latin typeface="+mn-ea"/>
              <a:ea typeface="+mn-ea"/>
            </a:rPr>
            <a:t>服务</a:t>
          </a:r>
          <a:endParaRPr lang="en-US" altLang="zh-CN" sz="1800" b="1" dirty="0">
            <a:latin typeface="+mn-ea"/>
            <a:ea typeface="+mn-ea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CN" altLang="en-US" sz="1800" b="1" dirty="0">
              <a:latin typeface="+mn-ea"/>
              <a:ea typeface="+mn-ea"/>
            </a:rPr>
            <a:t>体系</a:t>
          </a:r>
          <a:endParaRPr lang="en-US" sz="1800" b="1" dirty="0">
            <a:latin typeface="+mn-ea"/>
            <a:ea typeface="+mn-ea"/>
          </a:endParaRPr>
        </a:p>
      </dgm:t>
    </dgm:pt>
    <dgm:pt modelId="{C6892605-0C78-4C80-9479-CBC4C87A50E1}" type="parTrans" cxnId="{568476D0-9CE5-4137-B909-CB0B2A7429C6}">
      <dgm:prSet/>
      <dgm:spPr/>
      <dgm:t>
        <a:bodyPr/>
        <a:lstStyle/>
        <a:p>
          <a:endParaRPr lang="en-US"/>
        </a:p>
      </dgm:t>
    </dgm:pt>
    <dgm:pt modelId="{D1AEC986-CC5C-45AD-ACEF-3E5EA3F98860}" type="sibTrans" cxnId="{568476D0-9CE5-4137-B909-CB0B2A7429C6}">
      <dgm:prSet/>
      <dgm:spPr/>
      <dgm:t>
        <a:bodyPr/>
        <a:lstStyle/>
        <a:p>
          <a:endParaRPr lang="en-US"/>
        </a:p>
      </dgm:t>
    </dgm:pt>
    <dgm:pt modelId="{313DAC7A-9C4C-4175-8507-C8A122B103CD}">
      <dgm:prSet phldrT="[Text]" custT="1"/>
      <dgm:spPr/>
      <dgm:t>
        <a:bodyPr/>
        <a:lstStyle/>
        <a:p>
          <a:endParaRPr lang="en-US" sz="2400" dirty="0"/>
        </a:p>
      </dgm:t>
    </dgm:pt>
    <dgm:pt modelId="{C11C1B83-42D3-4D94-B7C4-11837211BCF7}" type="parTrans" cxnId="{FBD53BC6-5599-4963-81CD-3E0098545683}">
      <dgm:prSet/>
      <dgm:spPr/>
      <dgm:t>
        <a:bodyPr/>
        <a:lstStyle/>
        <a:p>
          <a:endParaRPr lang="en-US"/>
        </a:p>
      </dgm:t>
    </dgm:pt>
    <dgm:pt modelId="{2D1D6257-9F2D-409E-8E9D-DD54678420B4}" type="sibTrans" cxnId="{FBD53BC6-5599-4963-81CD-3E0098545683}">
      <dgm:prSet/>
      <dgm:spPr/>
      <dgm:t>
        <a:bodyPr/>
        <a:lstStyle/>
        <a:p>
          <a:endParaRPr lang="en-US"/>
        </a:p>
      </dgm:t>
    </dgm:pt>
    <dgm:pt modelId="{CC07C118-CA6C-47AA-B4FF-676C64E40DCD}">
      <dgm:prSet phldrT="[Text]" custT="1"/>
      <dgm:spPr/>
      <dgm:t>
        <a:bodyPr/>
        <a:lstStyle/>
        <a:p>
          <a:endParaRPr lang="en-US" sz="2400" dirty="0"/>
        </a:p>
      </dgm:t>
    </dgm:pt>
    <dgm:pt modelId="{0781FB2D-D435-4A35-BC1C-3EFC56F37DEF}" type="parTrans" cxnId="{8FA411C6-2424-406B-BA2E-03DFA7A96F7F}">
      <dgm:prSet/>
      <dgm:spPr/>
      <dgm:t>
        <a:bodyPr/>
        <a:lstStyle/>
        <a:p>
          <a:endParaRPr lang="en-US"/>
        </a:p>
      </dgm:t>
    </dgm:pt>
    <dgm:pt modelId="{911EC919-72A6-44B7-A519-CCD75E93B81D}" type="sibTrans" cxnId="{8FA411C6-2424-406B-BA2E-03DFA7A96F7F}">
      <dgm:prSet/>
      <dgm:spPr/>
      <dgm:t>
        <a:bodyPr/>
        <a:lstStyle/>
        <a:p>
          <a:endParaRPr lang="en-US"/>
        </a:p>
      </dgm:t>
    </dgm:pt>
    <dgm:pt modelId="{13E80879-3198-4855-A233-7CD5710BC5E9}">
      <dgm:prSet phldrT="[Text]" custT="1"/>
      <dgm:spPr/>
      <dgm:t>
        <a:bodyPr/>
        <a:lstStyle/>
        <a:p>
          <a:endParaRPr lang="en-US" sz="2400" dirty="0"/>
        </a:p>
      </dgm:t>
    </dgm:pt>
    <dgm:pt modelId="{41902652-DC49-4BB2-BA9A-4F847F65CCFD}" type="parTrans" cxnId="{27E35005-7922-46F3-B951-FA5D3D50BDEC}">
      <dgm:prSet/>
      <dgm:spPr/>
      <dgm:t>
        <a:bodyPr/>
        <a:lstStyle/>
        <a:p>
          <a:endParaRPr lang="en-US"/>
        </a:p>
      </dgm:t>
    </dgm:pt>
    <dgm:pt modelId="{6C848D6C-6760-4946-BE10-3EE7C3FD393B}" type="sibTrans" cxnId="{27E35005-7922-46F3-B951-FA5D3D50BDEC}">
      <dgm:prSet/>
      <dgm:spPr/>
      <dgm:t>
        <a:bodyPr/>
        <a:lstStyle/>
        <a:p>
          <a:endParaRPr lang="en-US"/>
        </a:p>
      </dgm:t>
    </dgm:pt>
    <dgm:pt modelId="{BB814B31-CB4B-441C-BBFE-5F45C03E600C}">
      <dgm:prSet phldrT="[Text]" custT="1"/>
      <dgm:spPr/>
      <dgm:t>
        <a:bodyPr/>
        <a:lstStyle/>
        <a:p>
          <a:endParaRPr lang="en-US" sz="2400" dirty="0"/>
        </a:p>
      </dgm:t>
    </dgm:pt>
    <dgm:pt modelId="{18501222-6AA8-414D-9F4E-D82FFF05FA5D}" type="parTrans" cxnId="{F0E0E9C8-27DD-4349-8713-45AADC6033C7}">
      <dgm:prSet/>
      <dgm:spPr/>
      <dgm:t>
        <a:bodyPr/>
        <a:lstStyle/>
        <a:p>
          <a:endParaRPr lang="en-US"/>
        </a:p>
      </dgm:t>
    </dgm:pt>
    <dgm:pt modelId="{D4D09129-CC6D-4D4C-A4C5-AC054AD3A282}" type="sibTrans" cxnId="{F0E0E9C8-27DD-4349-8713-45AADC6033C7}">
      <dgm:prSet/>
      <dgm:spPr/>
      <dgm:t>
        <a:bodyPr/>
        <a:lstStyle/>
        <a:p>
          <a:endParaRPr lang="en-US"/>
        </a:p>
      </dgm:t>
    </dgm:pt>
    <dgm:pt modelId="{81E7280F-D109-485B-854B-EABD84BF9D11}">
      <dgm:prSet phldrT="[Text]" custT="1"/>
      <dgm:spPr/>
      <dgm:t>
        <a:bodyPr/>
        <a:lstStyle/>
        <a:p>
          <a:endParaRPr lang="en-US" sz="2400" dirty="0"/>
        </a:p>
      </dgm:t>
    </dgm:pt>
    <dgm:pt modelId="{5CBC069C-9452-4062-84B6-67261FF9332B}" type="parTrans" cxnId="{2E05B0C0-089F-477F-9D34-4B118D8AE7EB}">
      <dgm:prSet/>
      <dgm:spPr/>
      <dgm:t>
        <a:bodyPr/>
        <a:lstStyle/>
        <a:p>
          <a:endParaRPr lang="en-US"/>
        </a:p>
      </dgm:t>
    </dgm:pt>
    <dgm:pt modelId="{1DDE69D1-1908-42E4-A5B5-57B335770D9A}" type="sibTrans" cxnId="{2E05B0C0-089F-477F-9D34-4B118D8AE7EB}">
      <dgm:prSet/>
      <dgm:spPr/>
      <dgm:t>
        <a:bodyPr/>
        <a:lstStyle/>
        <a:p>
          <a:endParaRPr lang="en-US"/>
        </a:p>
      </dgm:t>
    </dgm:pt>
    <dgm:pt modelId="{A98567BC-7C93-4A1E-ADCB-496298EDC8CD}">
      <dgm:prSet phldrT="[Text]" custT="1"/>
      <dgm:spPr/>
      <dgm:t>
        <a:bodyPr/>
        <a:lstStyle/>
        <a:p>
          <a:endParaRPr lang="en-US" sz="2400" dirty="0"/>
        </a:p>
      </dgm:t>
    </dgm:pt>
    <dgm:pt modelId="{CAFCC954-95C7-489B-8F34-A7F9C8AAE874}" type="parTrans" cxnId="{477F3CE6-F200-4FF2-A8D9-A2AEEDD32A34}">
      <dgm:prSet/>
      <dgm:spPr/>
      <dgm:t>
        <a:bodyPr/>
        <a:lstStyle/>
        <a:p>
          <a:endParaRPr lang="en-US"/>
        </a:p>
      </dgm:t>
    </dgm:pt>
    <dgm:pt modelId="{A1C44CAE-7434-428B-BA92-F14EFC3B14BB}" type="sibTrans" cxnId="{477F3CE6-F200-4FF2-A8D9-A2AEEDD32A34}">
      <dgm:prSet/>
      <dgm:spPr/>
      <dgm:t>
        <a:bodyPr/>
        <a:lstStyle/>
        <a:p>
          <a:endParaRPr lang="en-US"/>
        </a:p>
      </dgm:t>
    </dgm:pt>
    <dgm:pt modelId="{91D8497D-7FAC-4E45-9364-5F03CFBB06A5}" type="pres">
      <dgm:prSet presAssocID="{8B90CEFE-1049-468A-8B7E-52A40726F3F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2116C0C-9BB5-4604-BC23-3303925C0915}" type="pres">
      <dgm:prSet presAssocID="{4A2CA1FD-BEA5-47DF-98DC-DCE9A9D8A442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0DA470C1-A907-4B1E-A76A-4A64EA03D49D}" type="pres">
      <dgm:prSet presAssocID="{313DAC7A-9C4C-4175-8507-C8A122B103C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B85573C-EE1E-4BAB-977F-34661580C9DB}" type="pres">
      <dgm:prSet presAssocID="{313DAC7A-9C4C-4175-8507-C8A122B103CD}" presName="dummy" presStyleCnt="0"/>
      <dgm:spPr/>
    </dgm:pt>
    <dgm:pt modelId="{A46F0FFF-EEB1-481C-8D6A-97EF297BC896}" type="pres">
      <dgm:prSet presAssocID="{2D1D6257-9F2D-409E-8E9D-DD54678420B4}" presName="sibTrans" presStyleLbl="sibTrans2D1" presStyleIdx="0" presStyleCnt="6"/>
      <dgm:spPr/>
      <dgm:t>
        <a:bodyPr/>
        <a:lstStyle/>
        <a:p>
          <a:endParaRPr lang="zh-CN" altLang="en-US"/>
        </a:p>
      </dgm:t>
    </dgm:pt>
    <dgm:pt modelId="{693D1DC5-CDC3-4868-AA95-FC3220B2C05D}" type="pres">
      <dgm:prSet presAssocID="{CC07C118-CA6C-47AA-B4FF-676C64E40DC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59A4129-A562-454F-9ED9-8DEFAED80B04}" type="pres">
      <dgm:prSet presAssocID="{CC07C118-CA6C-47AA-B4FF-676C64E40DCD}" presName="dummy" presStyleCnt="0"/>
      <dgm:spPr/>
    </dgm:pt>
    <dgm:pt modelId="{0D120F43-8064-4759-8F9D-34B0E84B77A3}" type="pres">
      <dgm:prSet presAssocID="{911EC919-72A6-44B7-A519-CCD75E93B81D}" presName="sibTrans" presStyleLbl="sibTrans2D1" presStyleIdx="1" presStyleCnt="6"/>
      <dgm:spPr/>
      <dgm:t>
        <a:bodyPr/>
        <a:lstStyle/>
        <a:p>
          <a:endParaRPr lang="zh-CN" altLang="en-US"/>
        </a:p>
      </dgm:t>
    </dgm:pt>
    <dgm:pt modelId="{BC6F8883-F490-4DCA-A608-66923D44197A}" type="pres">
      <dgm:prSet presAssocID="{13E80879-3198-4855-A233-7CD5710BC5E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B2879F5-9A7B-423C-9D77-A44EF0180466}" type="pres">
      <dgm:prSet presAssocID="{13E80879-3198-4855-A233-7CD5710BC5E9}" presName="dummy" presStyleCnt="0"/>
      <dgm:spPr/>
    </dgm:pt>
    <dgm:pt modelId="{56EA46EA-07F7-428A-86A2-D6DBBAC2FCF2}" type="pres">
      <dgm:prSet presAssocID="{6C848D6C-6760-4946-BE10-3EE7C3FD393B}" presName="sibTrans" presStyleLbl="sibTrans2D1" presStyleIdx="2" presStyleCnt="6"/>
      <dgm:spPr/>
      <dgm:t>
        <a:bodyPr/>
        <a:lstStyle/>
        <a:p>
          <a:endParaRPr lang="zh-CN" altLang="en-US"/>
        </a:p>
      </dgm:t>
    </dgm:pt>
    <dgm:pt modelId="{770F8A1C-6D04-43F9-96F0-C9FEF978C28F}" type="pres">
      <dgm:prSet presAssocID="{BB814B31-CB4B-441C-BBFE-5F45C03E600C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D39F03E-8A94-4262-AF01-B44F93C10E07}" type="pres">
      <dgm:prSet presAssocID="{BB814B31-CB4B-441C-BBFE-5F45C03E600C}" presName="dummy" presStyleCnt="0"/>
      <dgm:spPr/>
    </dgm:pt>
    <dgm:pt modelId="{7B65410F-1A4E-49EA-8A4A-89536D9434D5}" type="pres">
      <dgm:prSet presAssocID="{D4D09129-CC6D-4D4C-A4C5-AC054AD3A282}" presName="sibTrans" presStyleLbl="sibTrans2D1" presStyleIdx="3" presStyleCnt="6"/>
      <dgm:spPr/>
      <dgm:t>
        <a:bodyPr/>
        <a:lstStyle/>
        <a:p>
          <a:endParaRPr lang="zh-CN" altLang="en-US"/>
        </a:p>
      </dgm:t>
    </dgm:pt>
    <dgm:pt modelId="{A6A92CA5-7380-4A4B-BE90-6CF37FE68006}" type="pres">
      <dgm:prSet presAssocID="{81E7280F-D109-485B-854B-EABD84BF9D1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A0969AE-3530-47F5-8486-BCC5E219A39D}" type="pres">
      <dgm:prSet presAssocID="{81E7280F-D109-485B-854B-EABD84BF9D11}" presName="dummy" presStyleCnt="0"/>
      <dgm:spPr/>
    </dgm:pt>
    <dgm:pt modelId="{01605183-EBF1-447D-8201-B96E0BF8F69D}" type="pres">
      <dgm:prSet presAssocID="{1DDE69D1-1908-42E4-A5B5-57B335770D9A}" presName="sibTrans" presStyleLbl="sibTrans2D1" presStyleIdx="4" presStyleCnt="6"/>
      <dgm:spPr/>
      <dgm:t>
        <a:bodyPr/>
        <a:lstStyle/>
        <a:p>
          <a:endParaRPr lang="zh-CN" altLang="en-US"/>
        </a:p>
      </dgm:t>
    </dgm:pt>
    <dgm:pt modelId="{AC7D93CA-C655-4F9C-80BC-5D5E7985D828}" type="pres">
      <dgm:prSet presAssocID="{A98567BC-7C93-4A1E-ADCB-496298EDC8C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9FC5984-60E5-4ABF-B35C-967DBAB74049}" type="pres">
      <dgm:prSet presAssocID="{A98567BC-7C93-4A1E-ADCB-496298EDC8CD}" presName="dummy" presStyleCnt="0"/>
      <dgm:spPr/>
    </dgm:pt>
    <dgm:pt modelId="{C4DC4F3B-6186-46EF-944B-F857D5223850}" type="pres">
      <dgm:prSet presAssocID="{A1C44CAE-7434-428B-BA92-F14EFC3B14BB}" presName="sibTrans" presStyleLbl="sibTrans2D1" presStyleIdx="5" presStyleCnt="6"/>
      <dgm:spPr/>
      <dgm:t>
        <a:bodyPr/>
        <a:lstStyle/>
        <a:p>
          <a:endParaRPr lang="zh-CN" altLang="en-US"/>
        </a:p>
      </dgm:t>
    </dgm:pt>
  </dgm:ptLst>
  <dgm:cxnLst>
    <dgm:cxn modelId="{F0E0E9C8-27DD-4349-8713-45AADC6033C7}" srcId="{4A2CA1FD-BEA5-47DF-98DC-DCE9A9D8A442}" destId="{BB814B31-CB4B-441C-BBFE-5F45C03E600C}" srcOrd="3" destOrd="0" parTransId="{18501222-6AA8-414D-9F4E-D82FFF05FA5D}" sibTransId="{D4D09129-CC6D-4D4C-A4C5-AC054AD3A282}"/>
    <dgm:cxn modelId="{368800EB-6D61-4009-8E5E-6C57FAD0D7B7}" type="presOf" srcId="{911EC919-72A6-44B7-A519-CCD75E93B81D}" destId="{0D120F43-8064-4759-8F9D-34B0E84B77A3}" srcOrd="0" destOrd="0" presId="urn:microsoft.com/office/officeart/2005/8/layout/radial6"/>
    <dgm:cxn modelId="{D4818A29-567E-43A5-881A-33F48DC97083}" type="presOf" srcId="{BB814B31-CB4B-441C-BBFE-5F45C03E600C}" destId="{770F8A1C-6D04-43F9-96F0-C9FEF978C28F}" srcOrd="0" destOrd="0" presId="urn:microsoft.com/office/officeart/2005/8/layout/radial6"/>
    <dgm:cxn modelId="{477F3CE6-F200-4FF2-A8D9-A2AEEDD32A34}" srcId="{4A2CA1FD-BEA5-47DF-98DC-DCE9A9D8A442}" destId="{A98567BC-7C93-4A1E-ADCB-496298EDC8CD}" srcOrd="5" destOrd="0" parTransId="{CAFCC954-95C7-489B-8F34-A7F9C8AAE874}" sibTransId="{A1C44CAE-7434-428B-BA92-F14EFC3B14BB}"/>
    <dgm:cxn modelId="{2E05B0C0-089F-477F-9D34-4B118D8AE7EB}" srcId="{4A2CA1FD-BEA5-47DF-98DC-DCE9A9D8A442}" destId="{81E7280F-D109-485B-854B-EABD84BF9D11}" srcOrd="4" destOrd="0" parTransId="{5CBC069C-9452-4062-84B6-67261FF9332B}" sibTransId="{1DDE69D1-1908-42E4-A5B5-57B335770D9A}"/>
    <dgm:cxn modelId="{87AE9D40-2771-4EFF-A797-5CE9E9F28775}" type="presOf" srcId="{6C848D6C-6760-4946-BE10-3EE7C3FD393B}" destId="{56EA46EA-07F7-428A-86A2-D6DBBAC2FCF2}" srcOrd="0" destOrd="0" presId="urn:microsoft.com/office/officeart/2005/8/layout/radial6"/>
    <dgm:cxn modelId="{27E35005-7922-46F3-B951-FA5D3D50BDEC}" srcId="{4A2CA1FD-BEA5-47DF-98DC-DCE9A9D8A442}" destId="{13E80879-3198-4855-A233-7CD5710BC5E9}" srcOrd="2" destOrd="0" parTransId="{41902652-DC49-4BB2-BA9A-4F847F65CCFD}" sibTransId="{6C848D6C-6760-4946-BE10-3EE7C3FD393B}"/>
    <dgm:cxn modelId="{0F68DE74-3E55-4F3D-AC4C-418111B593F4}" type="presOf" srcId="{313DAC7A-9C4C-4175-8507-C8A122B103CD}" destId="{0DA470C1-A907-4B1E-A76A-4A64EA03D49D}" srcOrd="0" destOrd="0" presId="urn:microsoft.com/office/officeart/2005/8/layout/radial6"/>
    <dgm:cxn modelId="{03A90CA1-2626-4A06-B703-20EFA42CED0B}" type="presOf" srcId="{4A2CA1FD-BEA5-47DF-98DC-DCE9A9D8A442}" destId="{C2116C0C-9BB5-4604-BC23-3303925C0915}" srcOrd="0" destOrd="0" presId="urn:microsoft.com/office/officeart/2005/8/layout/radial6"/>
    <dgm:cxn modelId="{DBD33020-8FA7-4DC9-8923-8F4A37A88981}" type="presOf" srcId="{2D1D6257-9F2D-409E-8E9D-DD54678420B4}" destId="{A46F0FFF-EEB1-481C-8D6A-97EF297BC896}" srcOrd="0" destOrd="0" presId="urn:microsoft.com/office/officeart/2005/8/layout/radial6"/>
    <dgm:cxn modelId="{7BD3B7DE-E83B-4F32-B055-C212E76CDA6A}" type="presOf" srcId="{8B90CEFE-1049-468A-8B7E-52A40726F3FB}" destId="{91D8497D-7FAC-4E45-9364-5F03CFBB06A5}" srcOrd="0" destOrd="0" presId="urn:microsoft.com/office/officeart/2005/8/layout/radial6"/>
    <dgm:cxn modelId="{F5FC7FC0-66AD-40F3-88D2-930D8C319D0B}" type="presOf" srcId="{A1C44CAE-7434-428B-BA92-F14EFC3B14BB}" destId="{C4DC4F3B-6186-46EF-944B-F857D5223850}" srcOrd="0" destOrd="0" presId="urn:microsoft.com/office/officeart/2005/8/layout/radial6"/>
    <dgm:cxn modelId="{8FA411C6-2424-406B-BA2E-03DFA7A96F7F}" srcId="{4A2CA1FD-BEA5-47DF-98DC-DCE9A9D8A442}" destId="{CC07C118-CA6C-47AA-B4FF-676C64E40DCD}" srcOrd="1" destOrd="0" parTransId="{0781FB2D-D435-4A35-BC1C-3EFC56F37DEF}" sibTransId="{911EC919-72A6-44B7-A519-CCD75E93B81D}"/>
    <dgm:cxn modelId="{FB4FB58D-CA10-4F2B-92E5-A42E31A9A954}" type="presOf" srcId="{CC07C118-CA6C-47AA-B4FF-676C64E40DCD}" destId="{693D1DC5-CDC3-4868-AA95-FC3220B2C05D}" srcOrd="0" destOrd="0" presId="urn:microsoft.com/office/officeart/2005/8/layout/radial6"/>
    <dgm:cxn modelId="{523C25D5-D874-4D5A-A4D5-10F3331F6354}" type="presOf" srcId="{1DDE69D1-1908-42E4-A5B5-57B335770D9A}" destId="{01605183-EBF1-447D-8201-B96E0BF8F69D}" srcOrd="0" destOrd="0" presId="urn:microsoft.com/office/officeart/2005/8/layout/radial6"/>
    <dgm:cxn modelId="{D0938EB5-E785-44C8-A246-35CD989CAB85}" type="presOf" srcId="{81E7280F-D109-485B-854B-EABD84BF9D11}" destId="{A6A92CA5-7380-4A4B-BE90-6CF37FE68006}" srcOrd="0" destOrd="0" presId="urn:microsoft.com/office/officeart/2005/8/layout/radial6"/>
    <dgm:cxn modelId="{568476D0-9CE5-4137-B909-CB0B2A7429C6}" srcId="{8B90CEFE-1049-468A-8B7E-52A40726F3FB}" destId="{4A2CA1FD-BEA5-47DF-98DC-DCE9A9D8A442}" srcOrd="0" destOrd="0" parTransId="{C6892605-0C78-4C80-9479-CBC4C87A50E1}" sibTransId="{D1AEC986-CC5C-45AD-ACEF-3E5EA3F98860}"/>
    <dgm:cxn modelId="{C0BE70D5-CE20-4349-A96F-B8F99C4E7617}" type="presOf" srcId="{13E80879-3198-4855-A233-7CD5710BC5E9}" destId="{BC6F8883-F490-4DCA-A608-66923D44197A}" srcOrd="0" destOrd="0" presId="urn:microsoft.com/office/officeart/2005/8/layout/radial6"/>
    <dgm:cxn modelId="{4E8DB87A-3DFE-477B-87C4-BD72A90BCD30}" type="presOf" srcId="{A98567BC-7C93-4A1E-ADCB-496298EDC8CD}" destId="{AC7D93CA-C655-4F9C-80BC-5D5E7985D828}" srcOrd="0" destOrd="0" presId="urn:microsoft.com/office/officeart/2005/8/layout/radial6"/>
    <dgm:cxn modelId="{218AF94D-C28C-42AD-B481-12A954AA66C4}" type="presOf" srcId="{D4D09129-CC6D-4D4C-A4C5-AC054AD3A282}" destId="{7B65410F-1A4E-49EA-8A4A-89536D9434D5}" srcOrd="0" destOrd="0" presId="urn:microsoft.com/office/officeart/2005/8/layout/radial6"/>
    <dgm:cxn modelId="{FBD53BC6-5599-4963-81CD-3E0098545683}" srcId="{4A2CA1FD-BEA5-47DF-98DC-DCE9A9D8A442}" destId="{313DAC7A-9C4C-4175-8507-C8A122B103CD}" srcOrd="0" destOrd="0" parTransId="{C11C1B83-42D3-4D94-B7C4-11837211BCF7}" sibTransId="{2D1D6257-9F2D-409E-8E9D-DD54678420B4}"/>
    <dgm:cxn modelId="{31C354A8-EEC3-4301-A0E6-78507A1AE43D}" type="presParOf" srcId="{91D8497D-7FAC-4E45-9364-5F03CFBB06A5}" destId="{C2116C0C-9BB5-4604-BC23-3303925C0915}" srcOrd="0" destOrd="0" presId="urn:microsoft.com/office/officeart/2005/8/layout/radial6"/>
    <dgm:cxn modelId="{48DC1B4A-AE68-4323-A930-A39BF358B718}" type="presParOf" srcId="{91D8497D-7FAC-4E45-9364-5F03CFBB06A5}" destId="{0DA470C1-A907-4B1E-A76A-4A64EA03D49D}" srcOrd="1" destOrd="0" presId="urn:microsoft.com/office/officeart/2005/8/layout/radial6"/>
    <dgm:cxn modelId="{5A177BF9-12DC-43A6-9C04-3CC89044C3B7}" type="presParOf" srcId="{91D8497D-7FAC-4E45-9364-5F03CFBB06A5}" destId="{DB85573C-EE1E-4BAB-977F-34661580C9DB}" srcOrd="2" destOrd="0" presId="urn:microsoft.com/office/officeart/2005/8/layout/radial6"/>
    <dgm:cxn modelId="{9A93A087-CBC5-43FA-8F67-3BDC25A2CCA5}" type="presParOf" srcId="{91D8497D-7FAC-4E45-9364-5F03CFBB06A5}" destId="{A46F0FFF-EEB1-481C-8D6A-97EF297BC896}" srcOrd="3" destOrd="0" presId="urn:microsoft.com/office/officeart/2005/8/layout/radial6"/>
    <dgm:cxn modelId="{781C9A5B-8E76-4E4D-81E6-CE3BAA3C9C42}" type="presParOf" srcId="{91D8497D-7FAC-4E45-9364-5F03CFBB06A5}" destId="{693D1DC5-CDC3-4868-AA95-FC3220B2C05D}" srcOrd="4" destOrd="0" presId="urn:microsoft.com/office/officeart/2005/8/layout/radial6"/>
    <dgm:cxn modelId="{42D90CE4-B14F-4351-8849-0B7F3C9B2F9F}" type="presParOf" srcId="{91D8497D-7FAC-4E45-9364-5F03CFBB06A5}" destId="{359A4129-A562-454F-9ED9-8DEFAED80B04}" srcOrd="5" destOrd="0" presId="urn:microsoft.com/office/officeart/2005/8/layout/radial6"/>
    <dgm:cxn modelId="{6752340A-ADE0-49D9-847A-8E64AABE9788}" type="presParOf" srcId="{91D8497D-7FAC-4E45-9364-5F03CFBB06A5}" destId="{0D120F43-8064-4759-8F9D-34B0E84B77A3}" srcOrd="6" destOrd="0" presId="urn:microsoft.com/office/officeart/2005/8/layout/radial6"/>
    <dgm:cxn modelId="{C817AF6E-EADE-4077-856D-3D5FAE4C67E8}" type="presParOf" srcId="{91D8497D-7FAC-4E45-9364-5F03CFBB06A5}" destId="{BC6F8883-F490-4DCA-A608-66923D44197A}" srcOrd="7" destOrd="0" presId="urn:microsoft.com/office/officeart/2005/8/layout/radial6"/>
    <dgm:cxn modelId="{DA7854E5-1DA0-4C36-A984-66A8DBF6856B}" type="presParOf" srcId="{91D8497D-7FAC-4E45-9364-5F03CFBB06A5}" destId="{AB2879F5-9A7B-423C-9D77-A44EF0180466}" srcOrd="8" destOrd="0" presId="urn:microsoft.com/office/officeart/2005/8/layout/radial6"/>
    <dgm:cxn modelId="{50A33557-21AA-4A1C-B4E1-3229D9690CC0}" type="presParOf" srcId="{91D8497D-7FAC-4E45-9364-5F03CFBB06A5}" destId="{56EA46EA-07F7-428A-86A2-D6DBBAC2FCF2}" srcOrd="9" destOrd="0" presId="urn:microsoft.com/office/officeart/2005/8/layout/radial6"/>
    <dgm:cxn modelId="{3EEA7F12-D5FD-4183-81F2-300EC1EAE175}" type="presParOf" srcId="{91D8497D-7FAC-4E45-9364-5F03CFBB06A5}" destId="{770F8A1C-6D04-43F9-96F0-C9FEF978C28F}" srcOrd="10" destOrd="0" presId="urn:microsoft.com/office/officeart/2005/8/layout/radial6"/>
    <dgm:cxn modelId="{59411FE0-3184-4CE7-9639-BA9F3D303040}" type="presParOf" srcId="{91D8497D-7FAC-4E45-9364-5F03CFBB06A5}" destId="{ED39F03E-8A94-4262-AF01-B44F93C10E07}" srcOrd="11" destOrd="0" presId="urn:microsoft.com/office/officeart/2005/8/layout/radial6"/>
    <dgm:cxn modelId="{10DF22EC-87DD-4189-BB99-F1451C1E5FD8}" type="presParOf" srcId="{91D8497D-7FAC-4E45-9364-5F03CFBB06A5}" destId="{7B65410F-1A4E-49EA-8A4A-89536D9434D5}" srcOrd="12" destOrd="0" presId="urn:microsoft.com/office/officeart/2005/8/layout/radial6"/>
    <dgm:cxn modelId="{62F0C8AA-6BF9-4BD2-83E3-EDDC42607FBC}" type="presParOf" srcId="{91D8497D-7FAC-4E45-9364-5F03CFBB06A5}" destId="{A6A92CA5-7380-4A4B-BE90-6CF37FE68006}" srcOrd="13" destOrd="0" presId="urn:microsoft.com/office/officeart/2005/8/layout/radial6"/>
    <dgm:cxn modelId="{61C00AC9-BE6E-488A-BBD1-19F107923C0E}" type="presParOf" srcId="{91D8497D-7FAC-4E45-9364-5F03CFBB06A5}" destId="{4A0969AE-3530-47F5-8486-BCC5E219A39D}" srcOrd="14" destOrd="0" presId="urn:microsoft.com/office/officeart/2005/8/layout/radial6"/>
    <dgm:cxn modelId="{38DFD0EA-7E3F-440E-B797-3A9C6EAC46CA}" type="presParOf" srcId="{91D8497D-7FAC-4E45-9364-5F03CFBB06A5}" destId="{01605183-EBF1-447D-8201-B96E0BF8F69D}" srcOrd="15" destOrd="0" presId="urn:microsoft.com/office/officeart/2005/8/layout/radial6"/>
    <dgm:cxn modelId="{448D78E8-B97C-441F-9E56-ADF515B66A58}" type="presParOf" srcId="{91D8497D-7FAC-4E45-9364-5F03CFBB06A5}" destId="{AC7D93CA-C655-4F9C-80BC-5D5E7985D828}" srcOrd="16" destOrd="0" presId="urn:microsoft.com/office/officeart/2005/8/layout/radial6"/>
    <dgm:cxn modelId="{7F64DDD6-15EB-471F-A897-BA9030E750DC}" type="presParOf" srcId="{91D8497D-7FAC-4E45-9364-5F03CFBB06A5}" destId="{19FC5984-60E5-4ABF-B35C-967DBAB74049}" srcOrd="17" destOrd="0" presId="urn:microsoft.com/office/officeart/2005/8/layout/radial6"/>
    <dgm:cxn modelId="{01118573-6FD9-46CF-84EB-808F2E131017}" type="presParOf" srcId="{91D8497D-7FAC-4E45-9364-5F03CFBB06A5}" destId="{C4DC4F3B-6186-46EF-944B-F857D5223850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A23F31-5FA7-41FC-8B91-316F51D8A822}">
      <dsp:nvSpPr>
        <dsp:cNvPr id="0" name=""/>
        <dsp:cNvSpPr/>
      </dsp:nvSpPr>
      <dsp:spPr>
        <a:xfrm>
          <a:off x="293543" y="48378"/>
          <a:ext cx="1274964" cy="55634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 dirty="0"/>
            <a:t>对策</a:t>
          </a:r>
        </a:p>
      </dsp:txBody>
      <dsp:txXfrm>
        <a:off x="309838" y="64673"/>
        <a:ext cx="1242374" cy="523754"/>
      </dsp:txXfrm>
    </dsp:sp>
    <dsp:sp modelId="{18F9DE19-973E-4281-83D5-C2CCABDBCBCA}">
      <dsp:nvSpPr>
        <dsp:cNvPr id="0" name=""/>
        <dsp:cNvSpPr/>
      </dsp:nvSpPr>
      <dsp:spPr>
        <a:xfrm>
          <a:off x="2135157" y="48378"/>
          <a:ext cx="1274964" cy="556344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3572283"/>
            <a:satOff val="-4598"/>
            <a:lumOff val="-358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3572283"/>
              <a:satOff val="-4598"/>
              <a:lumOff val="-3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 dirty="0"/>
            <a:t>问题所在</a:t>
          </a:r>
        </a:p>
      </dsp:txBody>
      <dsp:txXfrm>
        <a:off x="2151452" y="64673"/>
        <a:ext cx="1242374" cy="523754"/>
      </dsp:txXfrm>
    </dsp:sp>
    <dsp:sp modelId="{8B328BF5-4A28-4897-B14B-FE1DCA9C5130}">
      <dsp:nvSpPr>
        <dsp:cNvPr id="0" name=""/>
        <dsp:cNvSpPr/>
      </dsp:nvSpPr>
      <dsp:spPr>
        <a:xfrm>
          <a:off x="1586214" y="2927513"/>
          <a:ext cx="531235" cy="531235"/>
        </a:xfrm>
        <a:prstGeom prst="triangle">
          <a:avLst/>
        </a:prstGeom>
        <a:solidFill>
          <a:schemeClr val="tx2">
            <a:alpha val="90000"/>
          </a:schemeClr>
        </a:solidFill>
        <a:ln w="25400" cap="flat" cmpd="sng" algn="ctr">
          <a:solidFill>
            <a:schemeClr val="accent3">
              <a:tint val="40000"/>
              <a:alpha val="90000"/>
              <a:hueOff val="7144567"/>
              <a:satOff val="-9195"/>
              <a:lumOff val="-7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332684-4D1F-44FC-8739-683B29DAD3D1}">
      <dsp:nvSpPr>
        <dsp:cNvPr id="0" name=""/>
        <dsp:cNvSpPr/>
      </dsp:nvSpPr>
      <dsp:spPr>
        <a:xfrm rot="21360000">
          <a:off x="257640" y="2699873"/>
          <a:ext cx="3188383" cy="222953"/>
        </a:xfrm>
        <a:prstGeom prst="rect">
          <a:avLst/>
        </a:prstGeom>
        <a:solidFill>
          <a:schemeClr val="bg2">
            <a:lumMod val="50000"/>
            <a:alpha val="9000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0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B89D00-AA0C-4676-9E4B-CAE046B0BF9B}">
      <dsp:nvSpPr>
        <dsp:cNvPr id="0" name=""/>
        <dsp:cNvSpPr/>
      </dsp:nvSpPr>
      <dsp:spPr>
        <a:xfrm rot="21360000">
          <a:off x="279650" y="697333"/>
          <a:ext cx="1153918" cy="2029412"/>
        </a:xfrm>
        <a:prstGeom prst="roundRect">
          <a:avLst/>
        </a:prstGeom>
        <a:pattFill prst="pct5">
          <a:fgClr>
            <a:schemeClr val="accent1"/>
          </a:fgClr>
          <a:bgClr>
            <a:schemeClr val="bg1"/>
          </a:bgClr>
        </a:patt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>
              <a:solidFill>
                <a:srgbClr val="CC0000"/>
              </a:solidFill>
            </a:rPr>
            <a:t>会计票据工厂</a:t>
          </a:r>
        </a:p>
      </dsp:txBody>
      <dsp:txXfrm>
        <a:off x="335980" y="753663"/>
        <a:ext cx="1041258" cy="1916752"/>
      </dsp:txXfrm>
    </dsp:sp>
    <dsp:sp modelId="{9883C2B6-93F1-4B2D-ADEE-097F4AC1FD83}">
      <dsp:nvSpPr>
        <dsp:cNvPr id="0" name=""/>
        <dsp:cNvSpPr/>
      </dsp:nvSpPr>
      <dsp:spPr>
        <a:xfrm rot="21360000">
          <a:off x="233994" y="1843317"/>
          <a:ext cx="1265273" cy="436955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900" kern="1200" dirty="0"/>
        </a:p>
      </dsp:txBody>
      <dsp:txXfrm>
        <a:off x="255324" y="1864647"/>
        <a:ext cx="1222613" cy="394295"/>
      </dsp:txXfrm>
    </dsp:sp>
    <dsp:sp modelId="{DABB8B14-70AF-45AC-83AB-566961F4FB9E}">
      <dsp:nvSpPr>
        <dsp:cNvPr id="0" name=""/>
        <dsp:cNvSpPr/>
      </dsp:nvSpPr>
      <dsp:spPr>
        <a:xfrm rot="21360000">
          <a:off x="233997" y="1843316"/>
          <a:ext cx="1265273" cy="436955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900" kern="1200" dirty="0"/>
        </a:p>
      </dsp:txBody>
      <dsp:txXfrm>
        <a:off x="255327" y="1864646"/>
        <a:ext cx="1222613" cy="394295"/>
      </dsp:txXfrm>
    </dsp:sp>
    <dsp:sp modelId="{53A862BF-3F62-4FDA-9F2C-96B3A0EBD31B}">
      <dsp:nvSpPr>
        <dsp:cNvPr id="0" name=""/>
        <dsp:cNvSpPr/>
      </dsp:nvSpPr>
      <dsp:spPr>
        <a:xfrm rot="21360000">
          <a:off x="234001" y="1843320"/>
          <a:ext cx="1265273" cy="436955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900" kern="1200" dirty="0"/>
        </a:p>
      </dsp:txBody>
      <dsp:txXfrm>
        <a:off x="255331" y="1864650"/>
        <a:ext cx="1222613" cy="394295"/>
      </dsp:txXfrm>
    </dsp:sp>
    <dsp:sp modelId="{683680B5-FAA5-484B-A240-9FF24EF33A3C}">
      <dsp:nvSpPr>
        <dsp:cNvPr id="0" name=""/>
        <dsp:cNvSpPr/>
      </dsp:nvSpPr>
      <dsp:spPr>
        <a:xfrm rot="21360000">
          <a:off x="2104587" y="2170717"/>
          <a:ext cx="1265273" cy="436955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/>
            <a:t>更新频度低</a:t>
          </a:r>
        </a:p>
      </dsp:txBody>
      <dsp:txXfrm>
        <a:off x="2125917" y="2192047"/>
        <a:ext cx="1222613" cy="394295"/>
      </dsp:txXfrm>
    </dsp:sp>
    <dsp:sp modelId="{CEAE1C48-8B10-49FA-B91E-29401027C4CD}">
      <dsp:nvSpPr>
        <dsp:cNvPr id="0" name=""/>
        <dsp:cNvSpPr/>
      </dsp:nvSpPr>
      <dsp:spPr>
        <a:xfrm rot="21360000">
          <a:off x="2069171" y="1703230"/>
          <a:ext cx="1265273" cy="436955"/>
        </a:xfrm>
        <a:prstGeom prst="roundRect">
          <a:avLst/>
        </a:prstGeom>
        <a:solidFill>
          <a:schemeClr val="accent3">
            <a:hueOff val="9375220"/>
            <a:satOff val="-14067"/>
            <a:lumOff val="-22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/>
            <a:t>制作难度大</a:t>
          </a:r>
        </a:p>
      </dsp:txBody>
      <dsp:txXfrm>
        <a:off x="2090501" y="1724560"/>
        <a:ext cx="1222613" cy="394295"/>
      </dsp:txXfrm>
    </dsp:sp>
    <dsp:sp modelId="{512EF7A3-538C-47F5-B7F1-839C09C80B8C}">
      <dsp:nvSpPr>
        <dsp:cNvPr id="0" name=""/>
        <dsp:cNvSpPr/>
      </dsp:nvSpPr>
      <dsp:spPr>
        <a:xfrm rot="21360000">
          <a:off x="2033756" y="1235744"/>
          <a:ext cx="1265273" cy="436955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kern="1200" dirty="0"/>
            <a:t>规范性不足</a:t>
          </a:r>
        </a:p>
      </dsp:txBody>
      <dsp:txXfrm>
        <a:off x="2055086" y="1257074"/>
        <a:ext cx="1222613" cy="3942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FE0ED9-ACFA-43A2-BEAC-01596EAFF1DE}">
      <dsp:nvSpPr>
        <dsp:cNvPr id="0" name=""/>
        <dsp:cNvSpPr/>
      </dsp:nvSpPr>
      <dsp:spPr>
        <a:xfrm>
          <a:off x="2097933" y="1944992"/>
          <a:ext cx="1254201" cy="125420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/>
            <a:t>会计票据工厂</a:t>
          </a:r>
          <a:endParaRPr lang="zh-CN" altLang="en-US" sz="24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2159158" y="2006217"/>
        <a:ext cx="1131751" cy="1131751"/>
      </dsp:txXfrm>
    </dsp:sp>
    <dsp:sp modelId="{7E5CC67F-E507-468A-801D-20AC70EE76FC}">
      <dsp:nvSpPr>
        <dsp:cNvPr id="0" name=""/>
        <dsp:cNvSpPr/>
      </dsp:nvSpPr>
      <dsp:spPr>
        <a:xfrm rot="16200000">
          <a:off x="2285148" y="1505107"/>
          <a:ext cx="8797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79770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945674-9945-4CD4-A6EF-3B9305B9CEF9}">
      <dsp:nvSpPr>
        <dsp:cNvPr id="0" name=""/>
        <dsp:cNvSpPr/>
      </dsp:nvSpPr>
      <dsp:spPr>
        <a:xfrm>
          <a:off x="2304876" y="224907"/>
          <a:ext cx="840315" cy="84031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 dirty="0">
              <a:latin typeface="微软雅黑" pitchFamily="34" charset="-122"/>
              <a:ea typeface="微软雅黑" pitchFamily="34" charset="-122"/>
            </a:rPr>
            <a:t>规范</a:t>
          </a:r>
        </a:p>
      </dsp:txBody>
      <dsp:txXfrm>
        <a:off x="2345897" y="265928"/>
        <a:ext cx="758273" cy="758273"/>
      </dsp:txXfrm>
    </dsp:sp>
    <dsp:sp modelId="{E73AC723-63F6-46E6-9FE4-715C3DEFF184}">
      <dsp:nvSpPr>
        <dsp:cNvPr id="0" name=""/>
        <dsp:cNvSpPr/>
      </dsp:nvSpPr>
      <dsp:spPr>
        <a:xfrm rot="1800000">
          <a:off x="3304054" y="3113590"/>
          <a:ext cx="71775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758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A87EC9-2ADC-495B-B175-98C13EF90D94}">
      <dsp:nvSpPr>
        <dsp:cNvPr id="0" name=""/>
        <dsp:cNvSpPr/>
      </dsp:nvSpPr>
      <dsp:spPr>
        <a:xfrm>
          <a:off x="3973732" y="3115450"/>
          <a:ext cx="840315" cy="84031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 dirty="0">
              <a:latin typeface="微软雅黑" pitchFamily="34" charset="-122"/>
              <a:ea typeface="微软雅黑" pitchFamily="34" charset="-122"/>
            </a:rPr>
            <a:t>全面</a:t>
          </a:r>
        </a:p>
      </dsp:txBody>
      <dsp:txXfrm>
        <a:off x="4014753" y="3156471"/>
        <a:ext cx="758273" cy="758273"/>
      </dsp:txXfrm>
    </dsp:sp>
    <dsp:sp modelId="{AF99659A-9BA4-4D58-B82A-597EC8EF68F3}">
      <dsp:nvSpPr>
        <dsp:cNvPr id="0" name=""/>
        <dsp:cNvSpPr/>
      </dsp:nvSpPr>
      <dsp:spPr>
        <a:xfrm rot="9000000">
          <a:off x="1428254" y="3113590"/>
          <a:ext cx="71775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7758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22F50F-B04E-441E-8F0F-56664133506A}">
      <dsp:nvSpPr>
        <dsp:cNvPr id="0" name=""/>
        <dsp:cNvSpPr/>
      </dsp:nvSpPr>
      <dsp:spPr>
        <a:xfrm>
          <a:off x="636020" y="3115450"/>
          <a:ext cx="840315" cy="8403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kern="1200" dirty="0">
              <a:latin typeface="微软雅黑" pitchFamily="34" charset="-122"/>
              <a:ea typeface="微软雅黑" pitchFamily="34" charset="-122"/>
            </a:rPr>
            <a:t>方便</a:t>
          </a:r>
        </a:p>
      </dsp:txBody>
      <dsp:txXfrm>
        <a:off x="677041" y="3156471"/>
        <a:ext cx="758273" cy="7582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DC4F3B-6186-46EF-944B-F857D5223850}">
      <dsp:nvSpPr>
        <dsp:cNvPr id="0" name=""/>
        <dsp:cNvSpPr/>
      </dsp:nvSpPr>
      <dsp:spPr>
        <a:xfrm>
          <a:off x="933646" y="289410"/>
          <a:ext cx="1998124" cy="1998124"/>
        </a:xfrm>
        <a:prstGeom prst="blockArc">
          <a:avLst>
            <a:gd name="adj1" fmla="val 12600000"/>
            <a:gd name="adj2" fmla="val 16200000"/>
            <a:gd name="adj3" fmla="val 4494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605183-EBF1-447D-8201-B96E0BF8F69D}">
      <dsp:nvSpPr>
        <dsp:cNvPr id="0" name=""/>
        <dsp:cNvSpPr/>
      </dsp:nvSpPr>
      <dsp:spPr>
        <a:xfrm>
          <a:off x="933646" y="289410"/>
          <a:ext cx="1998124" cy="1998124"/>
        </a:xfrm>
        <a:prstGeom prst="blockArc">
          <a:avLst>
            <a:gd name="adj1" fmla="val 9000000"/>
            <a:gd name="adj2" fmla="val 12600000"/>
            <a:gd name="adj3" fmla="val 4494"/>
          </a:avLst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65410F-1A4E-49EA-8A4A-89536D9434D5}">
      <dsp:nvSpPr>
        <dsp:cNvPr id="0" name=""/>
        <dsp:cNvSpPr/>
      </dsp:nvSpPr>
      <dsp:spPr>
        <a:xfrm>
          <a:off x="933646" y="289410"/>
          <a:ext cx="1998124" cy="1998124"/>
        </a:xfrm>
        <a:prstGeom prst="blockArc">
          <a:avLst>
            <a:gd name="adj1" fmla="val 5400000"/>
            <a:gd name="adj2" fmla="val 9000000"/>
            <a:gd name="adj3" fmla="val 4494"/>
          </a:avLst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EA46EA-07F7-428A-86A2-D6DBBAC2FCF2}">
      <dsp:nvSpPr>
        <dsp:cNvPr id="0" name=""/>
        <dsp:cNvSpPr/>
      </dsp:nvSpPr>
      <dsp:spPr>
        <a:xfrm>
          <a:off x="933646" y="289410"/>
          <a:ext cx="1998124" cy="1998124"/>
        </a:xfrm>
        <a:prstGeom prst="blockArc">
          <a:avLst>
            <a:gd name="adj1" fmla="val 1800000"/>
            <a:gd name="adj2" fmla="val 5400000"/>
            <a:gd name="adj3" fmla="val 4494"/>
          </a:avLst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120F43-8064-4759-8F9D-34B0E84B77A3}">
      <dsp:nvSpPr>
        <dsp:cNvPr id="0" name=""/>
        <dsp:cNvSpPr/>
      </dsp:nvSpPr>
      <dsp:spPr>
        <a:xfrm>
          <a:off x="933646" y="289410"/>
          <a:ext cx="1998124" cy="1998124"/>
        </a:xfrm>
        <a:prstGeom prst="blockArc">
          <a:avLst>
            <a:gd name="adj1" fmla="val 19800000"/>
            <a:gd name="adj2" fmla="val 1800000"/>
            <a:gd name="adj3" fmla="val 4494"/>
          </a:avLst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6F0FFF-EEB1-481C-8D6A-97EF297BC896}">
      <dsp:nvSpPr>
        <dsp:cNvPr id="0" name=""/>
        <dsp:cNvSpPr/>
      </dsp:nvSpPr>
      <dsp:spPr>
        <a:xfrm>
          <a:off x="933646" y="289410"/>
          <a:ext cx="1998124" cy="1998124"/>
        </a:xfrm>
        <a:prstGeom prst="blockArc">
          <a:avLst>
            <a:gd name="adj1" fmla="val 16200000"/>
            <a:gd name="adj2" fmla="val 19800000"/>
            <a:gd name="adj3" fmla="val 449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116C0C-9BB5-4604-BC23-3303925C0915}">
      <dsp:nvSpPr>
        <dsp:cNvPr id="0" name=""/>
        <dsp:cNvSpPr/>
      </dsp:nvSpPr>
      <dsp:spPr>
        <a:xfrm>
          <a:off x="1487279" y="843043"/>
          <a:ext cx="890858" cy="89085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800" b="1" kern="1200" dirty="0">
              <a:latin typeface="+mn-ea"/>
              <a:ea typeface="+mn-ea"/>
            </a:rPr>
            <a:t>服务</a:t>
          </a:r>
          <a:endParaRPr lang="en-US" altLang="zh-CN" sz="1800" b="1" kern="1200" dirty="0">
            <a:latin typeface="+mn-ea"/>
            <a:ea typeface="+mn-ea"/>
          </a:endParaRP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800" b="1" kern="1200" dirty="0">
              <a:latin typeface="+mn-ea"/>
              <a:ea typeface="+mn-ea"/>
            </a:rPr>
            <a:t>体系</a:t>
          </a:r>
          <a:endParaRPr lang="en-US" sz="1800" b="1" kern="1200" dirty="0">
            <a:latin typeface="+mn-ea"/>
            <a:ea typeface="+mn-ea"/>
          </a:endParaRPr>
        </a:p>
      </dsp:txBody>
      <dsp:txXfrm>
        <a:off x="1617742" y="973506"/>
        <a:ext cx="629932" cy="629932"/>
      </dsp:txXfrm>
    </dsp:sp>
    <dsp:sp modelId="{0DA470C1-A907-4B1E-A76A-4A64EA03D49D}">
      <dsp:nvSpPr>
        <dsp:cNvPr id="0" name=""/>
        <dsp:cNvSpPr/>
      </dsp:nvSpPr>
      <dsp:spPr>
        <a:xfrm>
          <a:off x="1620908" y="59"/>
          <a:ext cx="623600" cy="6236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1712232" y="91383"/>
        <a:ext cx="440952" cy="440952"/>
      </dsp:txXfrm>
    </dsp:sp>
    <dsp:sp modelId="{693D1DC5-CDC3-4868-AA95-FC3220B2C05D}">
      <dsp:nvSpPr>
        <dsp:cNvPr id="0" name=""/>
        <dsp:cNvSpPr/>
      </dsp:nvSpPr>
      <dsp:spPr>
        <a:xfrm>
          <a:off x="2466679" y="488365"/>
          <a:ext cx="623600" cy="623600"/>
        </a:xfrm>
        <a:prstGeom prst="ellipse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2558003" y="579689"/>
        <a:ext cx="440952" cy="440952"/>
      </dsp:txXfrm>
    </dsp:sp>
    <dsp:sp modelId="{BC6F8883-F490-4DCA-A608-66923D44197A}">
      <dsp:nvSpPr>
        <dsp:cNvPr id="0" name=""/>
        <dsp:cNvSpPr/>
      </dsp:nvSpPr>
      <dsp:spPr>
        <a:xfrm>
          <a:off x="2466679" y="1464978"/>
          <a:ext cx="623600" cy="623600"/>
        </a:xfrm>
        <a:prstGeom prst="ellipse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2558003" y="1556302"/>
        <a:ext cx="440952" cy="440952"/>
      </dsp:txXfrm>
    </dsp:sp>
    <dsp:sp modelId="{770F8A1C-6D04-43F9-96F0-C9FEF978C28F}">
      <dsp:nvSpPr>
        <dsp:cNvPr id="0" name=""/>
        <dsp:cNvSpPr/>
      </dsp:nvSpPr>
      <dsp:spPr>
        <a:xfrm>
          <a:off x="1620908" y="1953284"/>
          <a:ext cx="623600" cy="623600"/>
        </a:xfrm>
        <a:prstGeom prst="ellipse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1712232" y="2044608"/>
        <a:ext cx="440952" cy="440952"/>
      </dsp:txXfrm>
    </dsp:sp>
    <dsp:sp modelId="{A6A92CA5-7380-4A4B-BE90-6CF37FE68006}">
      <dsp:nvSpPr>
        <dsp:cNvPr id="0" name=""/>
        <dsp:cNvSpPr/>
      </dsp:nvSpPr>
      <dsp:spPr>
        <a:xfrm>
          <a:off x="775137" y="1464978"/>
          <a:ext cx="623600" cy="623600"/>
        </a:xfrm>
        <a:prstGeom prst="ellipse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866461" y="1556302"/>
        <a:ext cx="440952" cy="440952"/>
      </dsp:txXfrm>
    </dsp:sp>
    <dsp:sp modelId="{AC7D93CA-C655-4F9C-80BC-5D5E7985D828}">
      <dsp:nvSpPr>
        <dsp:cNvPr id="0" name=""/>
        <dsp:cNvSpPr/>
      </dsp:nvSpPr>
      <dsp:spPr>
        <a:xfrm>
          <a:off x="775137" y="488365"/>
          <a:ext cx="623600" cy="623600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866461" y="579689"/>
        <a:ext cx="440952" cy="4409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A617FD5-27B5-428B-A6CA-A52374DCF36F}" type="datetimeFigureOut">
              <a:rPr lang="zh-CN" altLang="en-US"/>
              <a:pPr>
                <a:defRPr/>
              </a:pPr>
              <a:t>2019-11-23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8824873-DA72-4BFD-ACA7-939329ED68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100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D2BF0F3-0678-4912-B21D-04D837800071}" type="datetimeFigureOut">
              <a:rPr lang="zh-CN" altLang="en-US"/>
              <a:pPr>
                <a:defRPr/>
              </a:pPr>
              <a:t>2019-11-23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885AEF1-F38B-434E-8E34-AC8163E95D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6248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28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118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770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970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753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675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563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691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669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6700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457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0078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401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6057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  <a:p>
            <a:r>
              <a:rPr lang="zh-CN" altLang="en-US" dirty="0"/>
              <a:t>拿这款产品去跟老师打交道，即体现了专业性，还能与市场衔接上。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6061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伙伴的优势：</a:t>
            </a:r>
            <a:endParaRPr lang="en-US" altLang="zh-CN" dirty="0"/>
          </a:p>
          <a:p>
            <a:r>
              <a:rPr lang="en-US" altLang="zh-CN" dirty="0"/>
              <a:t>1.</a:t>
            </a:r>
            <a:r>
              <a:rPr lang="zh-CN" altLang="en-US" dirty="0"/>
              <a:t>定期开展师资培训交流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具有资源开发能力，与院校合作做教学案例</a:t>
            </a:r>
            <a:endParaRPr lang="en-US" altLang="zh-CN" dirty="0"/>
          </a:p>
          <a:p>
            <a:r>
              <a:rPr lang="en-US" altLang="zh-CN" dirty="0"/>
              <a:t>3.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539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伙伴的优势：</a:t>
            </a:r>
            <a:endParaRPr lang="en-US" altLang="zh-CN" dirty="0"/>
          </a:p>
          <a:p>
            <a:r>
              <a:rPr lang="en-US" altLang="zh-CN" dirty="0"/>
              <a:t>1.</a:t>
            </a:r>
            <a:r>
              <a:rPr lang="zh-CN" altLang="en-US" dirty="0"/>
              <a:t>定期开展师资培训交流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具有资源开发能力，与院校合作做教学案例</a:t>
            </a:r>
            <a:endParaRPr lang="en-US" altLang="zh-CN" dirty="0"/>
          </a:p>
          <a:p>
            <a:r>
              <a:rPr lang="en-US" altLang="zh-CN" dirty="0"/>
              <a:t>3.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5870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8603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5993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9735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7385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7024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5995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9900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8292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1447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85654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3033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404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8667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64DB0-CCE3-4363-801A-A01AADC6398D}" type="slidenum">
              <a:rPr lang="zh-CN" altLang="en-US" smtClean="0">
                <a:solidFill>
                  <a:prstClr val="black"/>
                </a:solidFill>
              </a:rPr>
              <a:pPr/>
              <a:t>37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303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4442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8BAEE-F997-4A2B-A800-5A83239456DC}" type="datetimeFigureOut">
              <a:rPr lang="zh-CN" altLang="en-US"/>
              <a:pPr>
                <a:defRPr/>
              </a:pPr>
              <a:t>2019-11-23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495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1505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163199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78494" y="290456"/>
            <a:ext cx="243000" cy="243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89494" y="101456"/>
            <a:ext cx="189000" cy="189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420006" y="4738500"/>
            <a:ext cx="405000" cy="40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12"/>
          </p:nvPr>
        </p:nvSpPr>
        <p:spPr>
          <a:xfrm>
            <a:off x="8101012" y="4804080"/>
            <a:ext cx="1042988" cy="273844"/>
          </a:xfrm>
          <a:prstGeom prst="rect">
            <a:avLst/>
          </a:prstGeom>
        </p:spPr>
        <p:txBody>
          <a:bodyPr/>
          <a:lstStyle>
            <a:lvl1pPr algn="ctr">
              <a:defRPr sz="1500" b="1">
                <a:solidFill>
                  <a:schemeClr val="bg1"/>
                </a:solidFill>
              </a:defRPr>
            </a:lvl1pPr>
          </a:lstStyle>
          <a:p>
            <a:fld id="{51D91E7F-84B6-4064-9D4E-CC7D244BCA0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2" name="矩形 1"/>
          <p:cNvSpPr/>
          <p:nvPr userDrawn="1"/>
        </p:nvSpPr>
        <p:spPr>
          <a:xfrm>
            <a:off x="31788" y="4771796"/>
            <a:ext cx="182934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50" b="1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专业</a:t>
            </a:r>
            <a:r>
              <a:rPr lang="zh-CN" altLang="en-US" sz="1350" b="1" baseline="0" dirty="0" smtClean="0">
                <a:solidFill>
                  <a:srgbClr val="FF0000"/>
                </a:solidFill>
                <a:latin typeface="宋体" pitchFamily="2" charset="-122"/>
                <a:ea typeface="宋体" pitchFamily="2" charset="-122"/>
              </a:rPr>
              <a:t> 进取 合作 共赢</a:t>
            </a:r>
            <a:endParaRPr lang="zh-CN" altLang="en-US" sz="1350" b="1" dirty="0">
              <a:solidFill>
                <a:srgbClr val="FF0000"/>
              </a:solidFill>
              <a:latin typeface="宋体" pitchFamily="2" charset="-122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458428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pos="7242">
          <p15:clr>
            <a:srgbClr val="FBAE40"/>
          </p15:clr>
        </p15:guide>
        <p15:guide id="5" orient="horz" pos="346">
          <p15:clr>
            <a:srgbClr val="FBAE40"/>
          </p15:clr>
        </p15:guide>
        <p15:guide id="6" orient="horz" pos="397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6780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</a:t>
            </a:r>
          </a:p>
        </p:txBody>
      </p:sp>
    </p:spTree>
    <p:extLst>
      <p:ext uri="{BB962C8B-B14F-4D97-AF65-F5344CB8AC3E}">
        <p14:creationId xmlns:p14="http://schemas.microsoft.com/office/powerpoint/2010/main" val="3986017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</a:t>
            </a:r>
          </a:p>
        </p:txBody>
      </p:sp>
    </p:spTree>
    <p:extLst>
      <p:ext uri="{BB962C8B-B14F-4D97-AF65-F5344CB8AC3E}">
        <p14:creationId xmlns:p14="http://schemas.microsoft.com/office/powerpoint/2010/main" val="102574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</a:t>
            </a:r>
          </a:p>
        </p:txBody>
      </p:sp>
    </p:spTree>
    <p:extLst>
      <p:ext uri="{BB962C8B-B14F-4D97-AF65-F5344CB8AC3E}">
        <p14:creationId xmlns:p14="http://schemas.microsoft.com/office/powerpoint/2010/main" val="835947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288" y="771526"/>
            <a:ext cx="80645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760128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9520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</a:t>
            </a:r>
          </a:p>
        </p:txBody>
      </p:sp>
    </p:spTree>
    <p:extLst>
      <p:ext uri="{BB962C8B-B14F-4D97-AF65-F5344CB8AC3E}">
        <p14:creationId xmlns:p14="http://schemas.microsoft.com/office/powerpoint/2010/main" val="936019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</a:t>
            </a:r>
          </a:p>
        </p:txBody>
      </p:sp>
    </p:spTree>
    <p:extLst>
      <p:ext uri="{BB962C8B-B14F-4D97-AF65-F5344CB8AC3E}">
        <p14:creationId xmlns:p14="http://schemas.microsoft.com/office/powerpoint/2010/main" val="299825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</a:t>
            </a:r>
          </a:p>
        </p:txBody>
      </p:sp>
    </p:spTree>
    <p:extLst>
      <p:ext uri="{BB962C8B-B14F-4D97-AF65-F5344CB8AC3E}">
        <p14:creationId xmlns:p14="http://schemas.microsoft.com/office/powerpoint/2010/main" val="2574412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图片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1"/>
            <a:ext cx="9174163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5" descr="宽上对角线"/>
          <p:cNvSpPr>
            <a:spLocks noChangeArrowheads="1"/>
          </p:cNvSpPr>
          <p:nvPr/>
        </p:nvSpPr>
        <p:spPr bwMode="auto">
          <a:xfrm>
            <a:off x="4314828" y="3487342"/>
            <a:ext cx="4276725" cy="73819"/>
          </a:xfrm>
          <a:prstGeom prst="rect">
            <a:avLst/>
          </a:prstGeom>
          <a:pattFill prst="wdUpDiag">
            <a:fgClr>
              <a:schemeClr val="bg2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5F5F5F"/>
              </a:solidFill>
            </a:endParaRPr>
          </a:p>
        </p:txBody>
      </p:sp>
      <p:pic>
        <p:nvPicPr>
          <p:cNvPr id="6" name="Picture 2" descr="C:\Users\Administrator\Desktop\微信图片_2019021516542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8" y="107157"/>
            <a:ext cx="785813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KSO_BT1"/>
          <p:cNvSpPr>
            <a:spLocks noGrp="1"/>
          </p:cNvSpPr>
          <p:nvPr>
            <p:ph type="ctrTitle"/>
          </p:nvPr>
        </p:nvSpPr>
        <p:spPr>
          <a:xfrm>
            <a:off x="685800" y="2302670"/>
            <a:ext cx="7772400" cy="645319"/>
          </a:xfr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103" name="KSO_BC1"/>
          <p:cNvSpPr>
            <a:spLocks noGrp="1"/>
          </p:cNvSpPr>
          <p:nvPr>
            <p:ph type="subTitle" idx="1"/>
          </p:nvPr>
        </p:nvSpPr>
        <p:spPr>
          <a:xfrm>
            <a:off x="1371600" y="3009901"/>
            <a:ext cx="7086600" cy="428625"/>
          </a:xfrm>
        </p:spPr>
        <p:txBody>
          <a:bodyPr/>
          <a:lstStyle>
            <a:lvl1pPr marL="0" indent="0" algn="r">
              <a:buFont typeface="Wingdings 2" pitchFamily="18" charset="2"/>
              <a:buNone/>
              <a:defRPr>
                <a:solidFill>
                  <a:schemeClr val="folHlink"/>
                </a:solidFill>
              </a:defRPr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72B90-0794-419A-B4FA-9A5E4FEA0D4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55453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82063-4029-4FE9-AE40-D80CF3430A8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72945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11E59-D456-4741-BF45-7C41EB43F0D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17544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69878" y="822724"/>
            <a:ext cx="4221163" cy="40362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3438" y="822724"/>
            <a:ext cx="4222750" cy="40362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53FE2-44AD-4A17-8747-0E0C1E5F3A0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92438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C063D-3E62-463A-8DCE-B1720BFA6B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224891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2DBA7-7DD7-4C62-A8C2-8B0EF3E283C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918792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微信图片_2019021516542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8" y="1"/>
            <a:ext cx="785813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33D5B-5A48-4703-A134-322234779FA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97409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186D4-19C1-4891-BBE1-32FBC7979B2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54440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F0E21-C6F9-4AAE-B110-28AD1E8A19A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75564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EB86D-A7DC-4908-9824-35A31BCE96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798156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18300" y="47625"/>
            <a:ext cx="2147888" cy="481131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69878" y="47625"/>
            <a:ext cx="6296025" cy="481131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33FA4-121B-474C-A74F-29722F2B0F9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3315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9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11.xml"/><Relationship Id="rId17" Type="http://schemas.openxmlformats.org/officeDocument/2006/relationships/image" Target="../media/image23.jpe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21.jpe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20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F:\公司项目\2015项目\用友\畅捷通\PPT\4.23\10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标题占位符 1"/>
          <p:cNvSpPr>
            <a:spLocks noGrp="1"/>
          </p:cNvSpPr>
          <p:nvPr>
            <p:ph type="title"/>
          </p:nvPr>
        </p:nvSpPr>
        <p:spPr bwMode="auto">
          <a:xfrm>
            <a:off x="2627313" y="1924050"/>
            <a:ext cx="6121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单击此处编辑主题</a:t>
            </a:r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2"/>
          </p:nvPr>
        </p:nvSpPr>
        <p:spPr>
          <a:xfrm>
            <a:off x="4211640" y="3219451"/>
            <a:ext cx="2879725" cy="733425"/>
          </a:xfrm>
          <a:prstGeom prst="rect">
            <a:avLst/>
          </a:prstGeom>
        </p:spPr>
        <p:txBody>
          <a:bodyPr/>
          <a:lstStyle>
            <a:lvl1pPr eaLnBrk="1" hangingPunct="1">
              <a:defRPr b="1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/>
              <a:t>演讲人 </a:t>
            </a:r>
            <a:r>
              <a:rPr lang="en-US" altLang="zh-CN"/>
              <a:t>:</a:t>
            </a:r>
          </a:p>
          <a:p>
            <a:pPr>
              <a:defRPr/>
            </a:pPr>
            <a:r>
              <a:rPr lang="zh-CN" altLang="en-US"/>
              <a:t>演讲时间 </a:t>
            </a:r>
            <a:r>
              <a:rPr lang="en-US" altLang="zh-CN"/>
              <a:t>: 2015/ **/ **</a:t>
            </a:r>
            <a:endParaRPr lang="zh-CN" altLang="en-US"/>
          </a:p>
        </p:txBody>
      </p:sp>
      <p:pic>
        <p:nvPicPr>
          <p:cNvPr id="1030" name="Picture 4" descr="F:\公司项目\2015项目\用友\畅捷通\PPT\4.23\11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3952875"/>
            <a:ext cx="61610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5" descr="F:\公司项目\2015项目\用友\畅捷通\PPT\4.23\12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7" y="757239"/>
            <a:ext cx="3198813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Administrator\Desktop\微信图片_20190215165421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0" y="72100"/>
            <a:ext cx="694016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3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F:\公司项目\2015项目\用友\畅捷通\PPT\4.23\10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" descr="F:\公司项目\2015项目\用友\用友集团\共筑生态 服务企业互联网化产业版\2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985839"/>
            <a:ext cx="4318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" descr="F:\公司项目\2015项目\用友\用友集团\共筑生态 服务企业互联网化产业版\4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315" y="2054225"/>
            <a:ext cx="5365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3" descr="F:\公司项目\2015项目\用友\用友集团\共筑生态 服务企业互联网化产业版\6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90" y="3097214"/>
            <a:ext cx="530225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5" descr="F:\公司项目\2015项目\用友\畅捷通\PPT\4.23\12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50" y="2587626"/>
            <a:ext cx="23685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Administrator\Desktop\微信图片_20190215165421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114426"/>
            <a:ext cx="785813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标题占位符 1"/>
          <p:cNvSpPr>
            <a:spLocks noGrp="1"/>
          </p:cNvSpPr>
          <p:nvPr>
            <p:ph type="title"/>
          </p:nvPr>
        </p:nvSpPr>
        <p:spPr bwMode="auto">
          <a:xfrm>
            <a:off x="395290" y="60325"/>
            <a:ext cx="8085137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</a:t>
            </a:r>
          </a:p>
        </p:txBody>
      </p:sp>
      <p:sp>
        <p:nvSpPr>
          <p:cNvPr id="307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95288" y="771526"/>
            <a:ext cx="80645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  <p:pic>
        <p:nvPicPr>
          <p:cNvPr id="6" name="Picture 2" descr="C:\Users\Administrator\Desktop\微信图片_20190215165421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37" y="94280"/>
            <a:ext cx="72008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64" r:id="rId2"/>
    <p:sldLayoutId id="2147483765" r:id="rId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Franklin Gothic Medium" pitchFamily="34" charset="0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Franklin Gothic Medium" pitchFamily="34" charset="0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Franklin Gothic Medium" pitchFamily="34" charset="0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Franklin Gothic Medium" pitchFamily="34" charset="0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FF0000"/>
          </a:solidFill>
          <a:latin typeface="Franklin Gothic Medium" pitchFamily="34" charset="0"/>
          <a:ea typeface="微软雅黑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FF0000"/>
          </a:solidFill>
          <a:latin typeface="Franklin Gothic Medium" pitchFamily="34" charset="0"/>
          <a:ea typeface="微软雅黑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FF0000"/>
          </a:solidFill>
          <a:latin typeface="Franklin Gothic Medium" pitchFamily="34" charset="0"/>
          <a:ea typeface="微软雅黑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FF0000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j-ea"/>
          <a:ea typeface="+mj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2000" kern="1200">
          <a:solidFill>
            <a:srgbClr val="404040"/>
          </a:solidFill>
          <a:latin typeface="+mj-ea"/>
          <a:ea typeface="+mj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j-ea"/>
          <a:ea typeface="+mj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defRPr sz="2000" kern="1200">
          <a:solidFill>
            <a:schemeClr val="tx1"/>
          </a:solidFill>
          <a:latin typeface="+mj-ea"/>
          <a:ea typeface="+mj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j-ea"/>
          <a:ea typeface="+mj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9142413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标题占位符 1"/>
          <p:cNvSpPr>
            <a:spLocks noGrp="1"/>
          </p:cNvSpPr>
          <p:nvPr>
            <p:ph type="title"/>
          </p:nvPr>
        </p:nvSpPr>
        <p:spPr bwMode="auto">
          <a:xfrm>
            <a:off x="2195513" y="2274888"/>
            <a:ext cx="6121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</a:t>
            </a:r>
          </a:p>
        </p:txBody>
      </p:sp>
      <p:pic>
        <p:nvPicPr>
          <p:cNvPr id="4100" name="Picture 3" descr="F:\公司项目\2015项目\用友\用友集团\共筑生态 服务企业互联网化产业版\2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803401"/>
            <a:ext cx="102235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图片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236539"/>
            <a:ext cx="1316038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标题占位符 1"/>
          <p:cNvSpPr>
            <a:spLocks noGrp="1"/>
          </p:cNvSpPr>
          <p:nvPr>
            <p:ph type="title"/>
          </p:nvPr>
        </p:nvSpPr>
        <p:spPr bwMode="auto">
          <a:xfrm>
            <a:off x="2578100" y="2144713"/>
            <a:ext cx="65309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单击此处编辑标题</a:t>
            </a:r>
          </a:p>
        </p:txBody>
      </p:sp>
      <p:pic>
        <p:nvPicPr>
          <p:cNvPr id="5124" name="Picture 3" descr="F:\公司项目\2015项目\用友\用友集团\共筑生态 服务企业互联网化产业版\4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728789"/>
            <a:ext cx="1462088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236539"/>
            <a:ext cx="1316038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标题占位符 1"/>
          <p:cNvSpPr>
            <a:spLocks noGrp="1"/>
          </p:cNvSpPr>
          <p:nvPr>
            <p:ph type="title"/>
          </p:nvPr>
        </p:nvSpPr>
        <p:spPr bwMode="auto">
          <a:xfrm>
            <a:off x="2578100" y="1924050"/>
            <a:ext cx="65309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</a:t>
            </a:r>
          </a:p>
        </p:txBody>
      </p:sp>
      <p:pic>
        <p:nvPicPr>
          <p:cNvPr id="6148" name="Picture 3" descr="F:\公司项目\2015项目\用友\用友集团\共筑生态 服务企业互联网化产业版\6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90" y="1563689"/>
            <a:ext cx="1328737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图片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236539"/>
            <a:ext cx="1316038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60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F:\公司项目\2014项目\用友\集团 股份\产业互联网PPT\年会 王总\1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9144000" cy="514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标题占位符 1"/>
          <p:cNvSpPr>
            <a:spLocks noGrp="1"/>
          </p:cNvSpPr>
          <p:nvPr>
            <p:ph type="title"/>
          </p:nvPr>
        </p:nvSpPr>
        <p:spPr bwMode="auto">
          <a:xfrm>
            <a:off x="107950" y="3508375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管理可以更简单  工作可以更快乐</a:t>
            </a:r>
          </a:p>
        </p:txBody>
      </p:sp>
      <p:sp>
        <p:nvSpPr>
          <p:cNvPr id="8" name="标题占位符 1"/>
          <p:cNvSpPr txBox="1">
            <a:spLocks/>
          </p:cNvSpPr>
          <p:nvPr userDrawn="1"/>
        </p:nvSpPr>
        <p:spPr>
          <a:xfrm>
            <a:off x="3276600" y="1924050"/>
            <a:ext cx="6529388" cy="85725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zh-CN" altLang="en-US" sz="2800" b="1" dirty="0">
              <a:solidFill>
                <a:schemeClr val="bg1"/>
              </a:solidFill>
            </a:endParaRPr>
          </a:p>
        </p:txBody>
      </p:sp>
      <p:pic>
        <p:nvPicPr>
          <p:cNvPr id="6" name="图片 5" descr="C:\Users\jinfu\Documents\Tencent Files\1093868519\FileRecv\MobileFile\temp_qrcode_share_601301943.png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456" y="843558"/>
            <a:ext cx="1843088" cy="252571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zh-CN" altLang="en-US" sz="2800" b="1" kern="1200" dirty="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Franklin Gothic Medium" pitchFamily="34" charset="0"/>
          <a:ea typeface="微软雅黑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Franklin Gothic Medium" pitchFamily="34" charset="0"/>
          <a:ea typeface="微软雅黑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Franklin Gothic Medium" pitchFamily="34" charset="0"/>
          <a:ea typeface="微软雅黑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9142413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标题占位符 1"/>
          <p:cNvSpPr>
            <a:spLocks noGrp="1"/>
          </p:cNvSpPr>
          <p:nvPr>
            <p:ph type="title"/>
          </p:nvPr>
        </p:nvSpPr>
        <p:spPr bwMode="auto">
          <a:xfrm>
            <a:off x="2268538" y="2144713"/>
            <a:ext cx="6121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</a:t>
            </a:r>
          </a:p>
        </p:txBody>
      </p:sp>
      <p:pic>
        <p:nvPicPr>
          <p:cNvPr id="8196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236539"/>
            <a:ext cx="1316038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F:\公司项目\2015项目\用友\畅捷通\PPT\4.23\2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2" y="1779588"/>
            <a:ext cx="1444625" cy="177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9142413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标题占位符 1"/>
          <p:cNvSpPr>
            <a:spLocks noGrp="1"/>
          </p:cNvSpPr>
          <p:nvPr>
            <p:ph type="title"/>
          </p:nvPr>
        </p:nvSpPr>
        <p:spPr bwMode="auto">
          <a:xfrm>
            <a:off x="2268538" y="2144713"/>
            <a:ext cx="6121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</a:t>
            </a:r>
          </a:p>
        </p:txBody>
      </p:sp>
      <p:pic>
        <p:nvPicPr>
          <p:cNvPr id="9220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236539"/>
            <a:ext cx="1316038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 descr="F:\公司项目\2015项目\用友\畅捷通\PPT\4.23\3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2" y="1779589"/>
            <a:ext cx="1425575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9142413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标题占位符 1"/>
          <p:cNvSpPr>
            <a:spLocks noGrp="1"/>
          </p:cNvSpPr>
          <p:nvPr>
            <p:ph type="title"/>
          </p:nvPr>
        </p:nvSpPr>
        <p:spPr bwMode="auto">
          <a:xfrm>
            <a:off x="2268538" y="2144713"/>
            <a:ext cx="6121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</a:t>
            </a:r>
          </a:p>
        </p:txBody>
      </p:sp>
      <p:pic>
        <p:nvPicPr>
          <p:cNvPr id="10244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236539"/>
            <a:ext cx="1316038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 descr="F:\公司项目\2015项目\用友\畅捷通\PPT\4.23\4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635126"/>
            <a:ext cx="1420812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Medium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 descr="1158482_road_blur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13" cstate="print">
              <a:lum bright="70000" contrast="-70000"/>
              <a:grayscl/>
              <a:alphaModFix amt="68000"/>
            </a:blip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>
              <a:solidFill>
                <a:srgbClr val="5F5F5F"/>
              </a:solidFill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1"/>
            <a:ext cx="9144000" cy="564356"/>
          </a:xfrm>
          <a:prstGeom prst="rect">
            <a:avLst/>
          </a:prstGeom>
          <a:gradFill rotWithShape="1">
            <a:gsLst>
              <a:gs pos="0">
                <a:srgbClr val="F95626"/>
              </a:gs>
              <a:gs pos="100000">
                <a:srgbClr val="F98627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5F5F5F"/>
              </a:solidFill>
            </a:endParaRPr>
          </a:p>
        </p:txBody>
      </p:sp>
      <p:grpSp>
        <p:nvGrpSpPr>
          <p:cNvPr id="1028" name="Group 9"/>
          <p:cNvGrpSpPr>
            <a:grpSpLocks/>
          </p:cNvGrpSpPr>
          <p:nvPr/>
        </p:nvGrpSpPr>
        <p:grpSpPr bwMode="auto">
          <a:xfrm>
            <a:off x="6588128" y="84535"/>
            <a:ext cx="2555875" cy="400050"/>
            <a:chOff x="4150" y="0"/>
            <a:chExt cx="1610" cy="336"/>
          </a:xfrm>
        </p:grpSpPr>
        <p:sp>
          <p:nvSpPr>
            <p:cNvPr id="14" name="Rectangle 10" descr="shiyanqimin2_110"/>
            <p:cNvSpPr>
              <a:spLocks noChangeArrowheads="1"/>
            </p:cNvSpPr>
            <p:nvPr/>
          </p:nvSpPr>
          <p:spPr bwMode="auto">
            <a:xfrm>
              <a:off x="4150" y="0"/>
              <a:ext cx="379" cy="336"/>
            </a:xfrm>
            <a:prstGeom prst="rect">
              <a:avLst/>
            </a:prstGeom>
            <a:blipFill dpi="0" rotWithShape="1">
              <a:blip r:embed="rId14" cstate="print"/>
              <a:srcRect/>
              <a:stretch>
                <a:fillRect/>
              </a:stretch>
            </a:blipFill>
            <a:ln w="285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5F5F5F"/>
                </a:solidFill>
              </a:endParaRPr>
            </a:p>
          </p:txBody>
        </p:sp>
        <p:sp>
          <p:nvSpPr>
            <p:cNvPr id="15" name="Rectangle 11" descr="36325_people_at_work"/>
            <p:cNvSpPr>
              <a:spLocks noChangeArrowheads="1"/>
            </p:cNvSpPr>
            <p:nvPr/>
          </p:nvSpPr>
          <p:spPr bwMode="auto">
            <a:xfrm flipH="1">
              <a:off x="4560" y="0"/>
              <a:ext cx="379" cy="336"/>
            </a:xfrm>
            <a:prstGeom prst="rect">
              <a:avLst/>
            </a:prstGeom>
            <a:blipFill dpi="0" rotWithShape="1">
              <a:blip r:embed="rId15" cstate="print"/>
              <a:srcRect/>
              <a:stretch>
                <a:fillRect/>
              </a:stretch>
            </a:blipFill>
            <a:ln w="2857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5F5F5F"/>
                </a:solidFill>
              </a:endParaRPr>
            </a:p>
          </p:txBody>
        </p:sp>
        <p:sp>
          <p:nvSpPr>
            <p:cNvPr id="16" name="Rectangle 12" descr="1153855_global_map"/>
            <p:cNvSpPr>
              <a:spLocks noChangeArrowheads="1"/>
            </p:cNvSpPr>
            <p:nvPr/>
          </p:nvSpPr>
          <p:spPr bwMode="auto">
            <a:xfrm>
              <a:off x="4970" y="0"/>
              <a:ext cx="379" cy="336"/>
            </a:xfrm>
            <a:prstGeom prst="rect">
              <a:avLst/>
            </a:prstGeom>
            <a:blipFill dpi="0" rotWithShape="1">
              <a:blip r:embed="rId16" cstate="print"/>
              <a:srcRect/>
              <a:stretch>
                <a:fillRect/>
              </a:stretch>
            </a:blipFill>
            <a:ln w="28575">
              <a:solidFill>
                <a:srgbClr val="FFFFFF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5F5F5F"/>
                </a:solidFill>
              </a:endParaRPr>
            </a:p>
          </p:txBody>
        </p:sp>
        <p:sp>
          <p:nvSpPr>
            <p:cNvPr id="17" name="Rectangle 13" descr="129359_conference_room_1"/>
            <p:cNvSpPr>
              <a:spLocks noChangeArrowheads="1"/>
            </p:cNvSpPr>
            <p:nvPr/>
          </p:nvSpPr>
          <p:spPr bwMode="auto">
            <a:xfrm>
              <a:off x="5381" y="0"/>
              <a:ext cx="379" cy="336"/>
            </a:xfrm>
            <a:prstGeom prst="rect">
              <a:avLst/>
            </a:prstGeom>
            <a:blipFill dpi="0" rotWithShape="1">
              <a:blip r:embed="rId17" cstate="print"/>
              <a:srcRect/>
              <a:stretch>
                <a:fillRect/>
              </a:stretch>
            </a:blipFill>
            <a:ln w="28575">
              <a:solidFill>
                <a:srgbClr val="FFFFFF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5F5F5F"/>
                </a:solidFill>
              </a:endParaRPr>
            </a:p>
          </p:txBody>
        </p:sp>
      </p:grpSp>
      <p:sp>
        <p:nvSpPr>
          <p:cNvPr id="1029" name="Rectangle 14"/>
          <p:cNvSpPr>
            <a:spLocks noChangeArrowheads="1"/>
          </p:cNvSpPr>
          <p:nvPr/>
        </p:nvSpPr>
        <p:spPr bwMode="auto">
          <a:xfrm>
            <a:off x="0" y="564358"/>
            <a:ext cx="9144000" cy="50006"/>
          </a:xfrm>
          <a:prstGeom prst="rect">
            <a:avLst/>
          </a:prstGeom>
          <a:solidFill>
            <a:srgbClr val="6D6D6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zh-CN" altLang="zh-CN" smtClean="0">
              <a:solidFill>
                <a:srgbClr val="5F5F5F"/>
              </a:solidFill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>
              <a:solidFill>
                <a:srgbClr val="5F5F5F">
                  <a:tint val="75000"/>
                </a:srgbClr>
              </a:solidFill>
            </a:endParaRPr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9D9D9D"/>
                </a:solidFill>
              </a:defRPr>
            </a:lvl1pPr>
          </a:lstStyle>
          <a:p>
            <a:pPr>
              <a:defRPr/>
            </a:pPr>
            <a:fld id="{D42829D5-A375-420E-8373-F7D0FE871A6A}" type="slidenum">
              <a:rPr lang="en-US" altLang="zh-CN">
                <a:latin typeface="Calibri" pitchFamily="34" charset="0"/>
                <a:ea typeface="幼圆" pitchFamily="49" charset="-122"/>
              </a:rPr>
              <a:pPr>
                <a:defRPr/>
              </a:pPr>
              <a:t>‹#›</a:t>
            </a:fld>
            <a:endParaRPr lang="en-US" altLang="zh-CN">
              <a:latin typeface="Calibri" pitchFamily="34" charset="0"/>
              <a:ea typeface="幼圆" pitchFamily="49" charset="-122"/>
            </a:endParaRPr>
          </a:p>
        </p:txBody>
      </p:sp>
      <p:sp>
        <p:nvSpPr>
          <p:cNvPr id="1033" name="KSO_BT1"/>
          <p:cNvSpPr>
            <a:spLocks noGrp="1"/>
          </p:cNvSpPr>
          <p:nvPr>
            <p:ph type="title"/>
          </p:nvPr>
        </p:nvSpPr>
        <p:spPr bwMode="auto">
          <a:xfrm>
            <a:off x="269878" y="47625"/>
            <a:ext cx="8596313" cy="47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1034" name="KSO_BC1"/>
          <p:cNvSpPr>
            <a:spLocks noGrp="1"/>
          </p:cNvSpPr>
          <p:nvPr>
            <p:ph type="body" idx="1"/>
          </p:nvPr>
        </p:nvSpPr>
        <p:spPr bwMode="auto">
          <a:xfrm>
            <a:off x="269878" y="822724"/>
            <a:ext cx="8596313" cy="40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</p:spTree>
    <p:extLst>
      <p:ext uri="{BB962C8B-B14F-4D97-AF65-F5344CB8AC3E}">
        <p14:creationId xmlns:p14="http://schemas.microsoft.com/office/powerpoint/2010/main" val="3964434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9pPr>
    </p:titleStyle>
    <p:bodyStyle>
      <a:lvl1pPr marL="357188" indent="-357188" algn="just" rtl="0" eaLnBrk="0" fontAlgn="base" hangingPunct="0">
        <a:lnSpc>
          <a:spcPct val="110000"/>
        </a:lnSpc>
        <a:spcBef>
          <a:spcPts val="600"/>
        </a:spcBef>
        <a:spcAft>
          <a:spcPct val="0"/>
        </a:spcAft>
        <a:buClr>
          <a:schemeClr val="accent2"/>
        </a:buClr>
        <a:buSzPct val="60000"/>
        <a:buFont typeface="Wingdings 2" pitchFamily="18" charset="2"/>
        <a:buChar char=""/>
        <a:defRPr sz="2400">
          <a:solidFill>
            <a:schemeClr val="accent1"/>
          </a:solidFill>
          <a:latin typeface="+mn-lt"/>
          <a:ea typeface="+mn-ea"/>
          <a:cs typeface="+mn-cs"/>
        </a:defRPr>
      </a:lvl1pPr>
      <a:lvl2pPr marL="357188" indent="-357188" algn="just" rtl="0" eaLnBrk="0" fontAlgn="base" hangingPunct="0">
        <a:lnSpc>
          <a:spcPct val="120000"/>
        </a:lnSpc>
        <a:spcBef>
          <a:spcPct val="0"/>
        </a:spcBef>
        <a:spcAft>
          <a:spcPts val="600"/>
        </a:spcAft>
        <a:buClr>
          <a:srgbClr val="E5C88F"/>
        </a:buClr>
        <a:buFont typeface="幼圆" pitchFamily="49" charset="-122"/>
        <a:buChar char=" "/>
        <a:defRPr sz="2800">
          <a:solidFill>
            <a:schemeClr val="tx1"/>
          </a:solidFill>
          <a:latin typeface="幼圆" pitchFamily="49" charset="-122"/>
          <a:ea typeface="幼圆" pitchFamily="49" charset="-122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itchFamily="34" charset="0"/>
          <a:ea typeface="幼圆" pitchFamily="49" charset="-122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itchFamily="34" charset="0"/>
          <a:ea typeface="幼圆" pitchFamily="49" charset="-122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itchFamily="34" charset="0"/>
          <a:ea typeface="幼圆" pitchFamily="49" charset="-122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Calibri" pitchFamily="34" charset="0"/>
          <a:ea typeface="幼圆" pitchFamily="49" charset="-122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Calibri" pitchFamily="34" charset="0"/>
          <a:ea typeface="幼圆" pitchFamily="49" charset="-122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Calibri" pitchFamily="34" charset="0"/>
          <a:ea typeface="幼圆" pitchFamily="49" charset="-122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Calibri" pitchFamily="34" charset="0"/>
          <a:ea typeface="幼圆" pitchFamily="49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矩形 1"/>
          <p:cNvSpPr>
            <a:spLocks noChangeArrowheads="1"/>
          </p:cNvSpPr>
          <p:nvPr/>
        </p:nvSpPr>
        <p:spPr bwMode="auto">
          <a:xfrm>
            <a:off x="566743" y="2571750"/>
            <a:ext cx="80660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</a:rPr>
              <a:t> 洛阳</a:t>
            </a:r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</a:rPr>
              <a:t>职业技术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</a:rPr>
              <a:t>学院 贾晋黔名师工作室</a:t>
            </a:r>
            <a:endParaRPr lang="zh-CN" altLang="en-US" sz="2400" b="1" dirty="0">
              <a:solidFill>
                <a:srgbClr val="FF0000"/>
              </a:solidFill>
              <a:latin typeface="宋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</a:rPr>
              <a:t>关于购买会计票据工厂系统论证会</a:t>
            </a:r>
            <a:endParaRPr lang="en-US" altLang="zh-CN" sz="2400" b="1" dirty="0">
              <a:solidFill>
                <a:srgbClr val="FF0000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988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5"/>
          <p:cNvSpPr txBox="1"/>
          <p:nvPr/>
        </p:nvSpPr>
        <p:spPr>
          <a:xfrm>
            <a:off x="323528" y="1707654"/>
            <a:ext cx="5867593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lvl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zh-CN" altLang="en-US" sz="2400" b="1" kern="0" dirty="0" smtClean="0">
                <a:solidFill>
                  <a:schemeClr val="tx1">
                    <a:lumMod val="50000"/>
                  </a:schemeClr>
                </a:solidFill>
                <a:latin typeface="宋体"/>
                <a:ea typeface="宋体"/>
              </a:rPr>
              <a:t>一、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宋体"/>
                <a:ea typeface="宋体"/>
              </a:rPr>
              <a:t>票据工厂助力日常教学的应用场景</a:t>
            </a:r>
            <a:endParaRPr kumimoji="0" lang="en-US" altLang="zh-CN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宋体"/>
              <a:ea typeface="宋体"/>
            </a:endParaRPr>
          </a:p>
          <a:p>
            <a:pPr marR="0" lvl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宋体"/>
                <a:ea typeface="宋体"/>
              </a:rPr>
              <a:t>二</a:t>
            </a:r>
            <a:r>
              <a:rPr lang="zh-CN" altLang="en-US" sz="2400" b="1" kern="0" dirty="0" smtClean="0">
                <a:solidFill>
                  <a:schemeClr val="tx1">
                    <a:lumMod val="50000"/>
                  </a:schemeClr>
                </a:solidFill>
                <a:latin typeface="宋体"/>
                <a:ea typeface="宋体"/>
              </a:rPr>
              <a:t>、票据工厂的教学应用示例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宋体"/>
              <a:ea typeface="宋体"/>
            </a:endParaRPr>
          </a:p>
        </p:txBody>
      </p:sp>
      <p:sp>
        <p:nvSpPr>
          <p:cNvPr id="4" name="标题占位符 1"/>
          <p:cNvSpPr txBox="1">
            <a:spLocks/>
          </p:cNvSpPr>
          <p:nvPr/>
        </p:nvSpPr>
        <p:spPr bwMode="auto">
          <a:xfrm>
            <a:off x="323528" y="954524"/>
            <a:ext cx="563551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895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632857" y="944381"/>
            <a:ext cx="5878286" cy="32778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350" b="1" dirty="0">
                <a:solidFill>
                  <a:schemeClr val="tx1">
                    <a:lumMod val="50000"/>
                    <a:lumOff val="50000"/>
                    <a:alpha val="2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10350" b="1" dirty="0">
                <a:solidFill>
                  <a:schemeClr val="tx1">
                    <a:lumMod val="50000"/>
                    <a:lumOff val="50000"/>
                    <a:alpha val="2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ONE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665664" y="1665413"/>
            <a:ext cx="1812677" cy="1812677"/>
            <a:chOff x="4887549" y="1124584"/>
            <a:chExt cx="2416902" cy="2416902"/>
          </a:xfrm>
        </p:grpSpPr>
        <p:sp>
          <p:nvSpPr>
            <p:cNvPr id="47" name="文本框 46"/>
            <p:cNvSpPr txBox="1"/>
            <p:nvPr/>
          </p:nvSpPr>
          <p:spPr>
            <a:xfrm>
              <a:off x="4887549" y="1178873"/>
              <a:ext cx="2416902" cy="20928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2400" b="1" dirty="0" smtClean="0">
                  <a:solidFill>
                    <a:schemeClr val="bg2">
                      <a:lumMod val="10000"/>
                    </a:schemeClr>
                  </a:solidFill>
                  <a:latin typeface="宋体"/>
                  <a:ea typeface="宋体"/>
                </a:rPr>
                <a:t>一、票据</a:t>
              </a:r>
              <a:r>
                <a:rPr lang="zh-CN" altLang="en-US" sz="2400" b="1" dirty="0">
                  <a:solidFill>
                    <a:schemeClr val="bg2">
                      <a:lumMod val="10000"/>
                    </a:schemeClr>
                  </a:solidFill>
                  <a:latin typeface="宋体"/>
                  <a:ea typeface="宋体"/>
                </a:rPr>
                <a:t>工厂</a:t>
              </a:r>
              <a:r>
                <a:rPr lang="zh-CN" altLang="en-US" sz="2400" b="1" dirty="0" smtClean="0">
                  <a:solidFill>
                    <a:schemeClr val="bg2">
                      <a:lumMod val="10000"/>
                    </a:schemeClr>
                  </a:solidFill>
                  <a:latin typeface="宋体"/>
                  <a:ea typeface="宋体"/>
                </a:rPr>
                <a:t>助力</a:t>
              </a:r>
              <a:r>
                <a:rPr lang="zh-CN" altLang="en-US" sz="2400" b="1" dirty="0">
                  <a:solidFill>
                    <a:schemeClr val="bg2">
                      <a:lumMod val="10000"/>
                    </a:schemeClr>
                  </a:solidFill>
                  <a:latin typeface="宋体"/>
                  <a:ea typeface="宋体"/>
                </a:rPr>
                <a:t>日常</a:t>
              </a:r>
              <a:r>
                <a:rPr lang="zh-CN" altLang="en-US" sz="2400" b="1" dirty="0" smtClean="0">
                  <a:solidFill>
                    <a:schemeClr val="bg2">
                      <a:lumMod val="10000"/>
                    </a:schemeClr>
                  </a:solidFill>
                  <a:latin typeface="宋体"/>
                  <a:ea typeface="宋体"/>
                </a:rPr>
                <a:t>教学的操作场景</a:t>
              </a:r>
              <a:endParaRPr lang="en-US" altLang="zh-CN" sz="2400" b="1" dirty="0">
                <a:solidFill>
                  <a:schemeClr val="bg2">
                    <a:lumMod val="10000"/>
                  </a:schemeClr>
                </a:solidFill>
                <a:latin typeface="宋体"/>
                <a:ea typeface="宋体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4887549" y="1124584"/>
              <a:ext cx="2416902" cy="241690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344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0" presetClass="entr" presetSubtype="0" decel="10000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应用场景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grpSp>
        <p:nvGrpSpPr>
          <p:cNvPr id="54" name="组合 53"/>
          <p:cNvGrpSpPr/>
          <p:nvPr/>
        </p:nvGrpSpPr>
        <p:grpSpPr>
          <a:xfrm>
            <a:off x="6021943" y="1006333"/>
            <a:ext cx="2738615" cy="3823476"/>
            <a:chOff x="790789" y="1302828"/>
            <a:chExt cx="3651486" cy="5097968"/>
          </a:xfrm>
        </p:grpSpPr>
        <p:sp>
          <p:nvSpPr>
            <p:cNvPr id="8" name="矩形 7"/>
            <p:cNvSpPr/>
            <p:nvPr/>
          </p:nvSpPr>
          <p:spPr>
            <a:xfrm>
              <a:off x="991268" y="1907487"/>
              <a:ext cx="3451007" cy="923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1200"/>
                </a:spcBef>
              </a:pPr>
              <a:r>
                <a:rPr lang="zh-CN" altLang="en-US" sz="1500" dirty="0">
                  <a:solidFill>
                    <a:schemeClr val="tx2"/>
                  </a:solidFill>
                  <a:latin typeface="微软雅黑" pitchFamily="34" charset="-122"/>
                </a:rPr>
                <a:t>出版社对教材中配套的票据清晰度要求高。</a:t>
              </a:r>
              <a:endParaRPr lang="en-US" altLang="zh-CN" sz="1500" dirty="0">
                <a:solidFill>
                  <a:schemeClr val="tx2"/>
                </a:solidFill>
                <a:latin typeface="微软雅黑" pitchFamily="34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789" y="3184545"/>
              <a:ext cx="3216251" cy="3216251"/>
            </a:xfrm>
            <a:prstGeom prst="rect">
              <a:avLst/>
            </a:prstGeom>
          </p:spPr>
        </p:pic>
        <p:grpSp>
          <p:nvGrpSpPr>
            <p:cNvPr id="49" name="组合 48"/>
            <p:cNvGrpSpPr/>
            <p:nvPr/>
          </p:nvGrpSpPr>
          <p:grpSpPr>
            <a:xfrm>
              <a:off x="1078180" y="1302828"/>
              <a:ext cx="2939288" cy="522020"/>
              <a:chOff x="542605" y="1072879"/>
              <a:chExt cx="2939288" cy="522020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542605" y="1072879"/>
                <a:ext cx="522021" cy="522020"/>
                <a:chOff x="542605" y="1072879"/>
                <a:chExt cx="522021" cy="522020"/>
              </a:xfrm>
            </p:grpSpPr>
            <p:sp>
              <p:nvSpPr>
                <p:cNvPr id="35" name="Oval 57"/>
                <p:cNvSpPr/>
                <p:nvPr/>
              </p:nvSpPr>
              <p:spPr>
                <a:xfrm>
                  <a:off x="542605" y="1072879"/>
                  <a:ext cx="522021" cy="522020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grpSp>
              <p:nvGrpSpPr>
                <p:cNvPr id="39" name="组合 38"/>
                <p:cNvGrpSpPr/>
                <p:nvPr/>
              </p:nvGrpSpPr>
              <p:grpSpPr>
                <a:xfrm>
                  <a:off x="635841" y="1195196"/>
                  <a:ext cx="335548" cy="277386"/>
                  <a:chOff x="3638550" y="1752601"/>
                  <a:chExt cx="357188" cy="295275"/>
                </a:xfrm>
                <a:solidFill>
                  <a:schemeClr val="bg1"/>
                </a:solidFill>
              </p:grpSpPr>
              <p:sp>
                <p:nvSpPr>
                  <p:cNvPr id="40" name="Freeform 88"/>
                  <p:cNvSpPr>
                    <a:spLocks/>
                  </p:cNvSpPr>
                  <p:nvPr/>
                </p:nvSpPr>
                <p:spPr bwMode="auto">
                  <a:xfrm>
                    <a:off x="3735388" y="2009776"/>
                    <a:ext cx="163513" cy="38100"/>
                  </a:xfrm>
                  <a:custGeom>
                    <a:avLst/>
                    <a:gdLst>
                      <a:gd name="T0" fmla="*/ 62 w 71"/>
                      <a:gd name="T1" fmla="*/ 7 h 16"/>
                      <a:gd name="T2" fmla="*/ 46 w 71"/>
                      <a:gd name="T3" fmla="*/ 7 h 16"/>
                      <a:gd name="T4" fmla="*/ 46 w 71"/>
                      <a:gd name="T5" fmla="*/ 0 h 16"/>
                      <a:gd name="T6" fmla="*/ 25 w 71"/>
                      <a:gd name="T7" fmla="*/ 0 h 16"/>
                      <a:gd name="T8" fmla="*/ 25 w 71"/>
                      <a:gd name="T9" fmla="*/ 7 h 16"/>
                      <a:gd name="T10" fmla="*/ 8 w 71"/>
                      <a:gd name="T11" fmla="*/ 7 h 16"/>
                      <a:gd name="T12" fmla="*/ 0 w 71"/>
                      <a:gd name="T13" fmla="*/ 16 h 16"/>
                      <a:gd name="T14" fmla="*/ 71 w 71"/>
                      <a:gd name="T15" fmla="*/ 16 h 16"/>
                      <a:gd name="T16" fmla="*/ 62 w 71"/>
                      <a:gd name="T17" fmla="*/ 7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1" h="16">
                        <a:moveTo>
                          <a:pt x="62" y="7"/>
                        </a:moveTo>
                        <a:cubicBezTo>
                          <a:pt x="46" y="7"/>
                          <a:pt x="46" y="7"/>
                          <a:pt x="46" y="7"/>
                        </a:cubicBezTo>
                        <a:cubicBezTo>
                          <a:pt x="46" y="0"/>
                          <a:pt x="46" y="0"/>
                          <a:pt x="46" y="0"/>
                        </a:cubicBez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5" y="7"/>
                          <a:pt x="25" y="7"/>
                          <a:pt x="25" y="7"/>
                        </a:cubicBezTo>
                        <a:cubicBezTo>
                          <a:pt x="8" y="7"/>
                          <a:pt x="8" y="7"/>
                          <a:pt x="8" y="7"/>
                        </a:cubicBezTo>
                        <a:cubicBezTo>
                          <a:pt x="4" y="7"/>
                          <a:pt x="0" y="11"/>
                          <a:pt x="0" y="16"/>
                        </a:cubicBezTo>
                        <a:cubicBezTo>
                          <a:pt x="71" y="16"/>
                          <a:pt x="71" y="16"/>
                          <a:pt x="71" y="16"/>
                        </a:cubicBezTo>
                        <a:cubicBezTo>
                          <a:pt x="71" y="11"/>
                          <a:pt x="67" y="7"/>
                          <a:pt x="62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41" name="Freeform 89"/>
                  <p:cNvSpPr>
                    <a:spLocks noEditPoints="1"/>
                  </p:cNvSpPr>
                  <p:nvPr/>
                </p:nvSpPr>
                <p:spPr bwMode="auto">
                  <a:xfrm>
                    <a:off x="3638550" y="1752601"/>
                    <a:ext cx="357188" cy="250825"/>
                  </a:xfrm>
                  <a:custGeom>
                    <a:avLst/>
                    <a:gdLst>
                      <a:gd name="T0" fmla="*/ 151 w 155"/>
                      <a:gd name="T1" fmla="*/ 0 h 109"/>
                      <a:gd name="T2" fmla="*/ 4 w 155"/>
                      <a:gd name="T3" fmla="*/ 0 h 109"/>
                      <a:gd name="T4" fmla="*/ 0 w 155"/>
                      <a:gd name="T5" fmla="*/ 3 h 109"/>
                      <a:gd name="T6" fmla="*/ 0 w 155"/>
                      <a:gd name="T7" fmla="*/ 105 h 109"/>
                      <a:gd name="T8" fmla="*/ 4 w 155"/>
                      <a:gd name="T9" fmla="*/ 109 h 109"/>
                      <a:gd name="T10" fmla="*/ 151 w 155"/>
                      <a:gd name="T11" fmla="*/ 109 h 109"/>
                      <a:gd name="T12" fmla="*/ 155 w 155"/>
                      <a:gd name="T13" fmla="*/ 105 h 109"/>
                      <a:gd name="T14" fmla="*/ 155 w 155"/>
                      <a:gd name="T15" fmla="*/ 3 h 109"/>
                      <a:gd name="T16" fmla="*/ 151 w 155"/>
                      <a:gd name="T17" fmla="*/ 0 h 109"/>
                      <a:gd name="T18" fmla="*/ 140 w 155"/>
                      <a:gd name="T19" fmla="*/ 101 h 109"/>
                      <a:gd name="T20" fmla="*/ 136 w 155"/>
                      <a:gd name="T21" fmla="*/ 98 h 109"/>
                      <a:gd name="T22" fmla="*/ 140 w 155"/>
                      <a:gd name="T23" fmla="*/ 95 h 109"/>
                      <a:gd name="T24" fmla="*/ 143 w 155"/>
                      <a:gd name="T25" fmla="*/ 98 h 109"/>
                      <a:gd name="T26" fmla="*/ 140 w 155"/>
                      <a:gd name="T27" fmla="*/ 101 h 109"/>
                      <a:gd name="T28" fmla="*/ 145 w 155"/>
                      <a:gd name="T29" fmla="*/ 87 h 109"/>
                      <a:gd name="T30" fmla="*/ 9 w 155"/>
                      <a:gd name="T31" fmla="*/ 87 h 109"/>
                      <a:gd name="T32" fmla="*/ 9 w 155"/>
                      <a:gd name="T33" fmla="*/ 9 h 109"/>
                      <a:gd name="T34" fmla="*/ 145 w 155"/>
                      <a:gd name="T35" fmla="*/ 9 h 109"/>
                      <a:gd name="T36" fmla="*/ 145 w 155"/>
                      <a:gd name="T37" fmla="*/ 87 h 1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55" h="109">
                        <a:moveTo>
                          <a:pt x="151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1"/>
                          <a:pt x="0" y="3"/>
                        </a:cubicBezTo>
                        <a:cubicBezTo>
                          <a:pt x="0" y="105"/>
                          <a:pt x="0" y="105"/>
                          <a:pt x="0" y="105"/>
                        </a:cubicBezTo>
                        <a:cubicBezTo>
                          <a:pt x="0" y="107"/>
                          <a:pt x="2" y="109"/>
                          <a:pt x="4" y="109"/>
                        </a:cubicBezTo>
                        <a:cubicBezTo>
                          <a:pt x="151" y="109"/>
                          <a:pt x="151" y="109"/>
                          <a:pt x="151" y="109"/>
                        </a:cubicBezTo>
                        <a:cubicBezTo>
                          <a:pt x="153" y="109"/>
                          <a:pt x="155" y="107"/>
                          <a:pt x="155" y="105"/>
                        </a:cubicBezTo>
                        <a:cubicBezTo>
                          <a:pt x="155" y="3"/>
                          <a:pt x="155" y="3"/>
                          <a:pt x="155" y="3"/>
                        </a:cubicBezTo>
                        <a:cubicBezTo>
                          <a:pt x="155" y="1"/>
                          <a:pt x="153" y="0"/>
                          <a:pt x="151" y="0"/>
                        </a:cubicBezTo>
                        <a:close/>
                        <a:moveTo>
                          <a:pt x="140" y="101"/>
                        </a:moveTo>
                        <a:cubicBezTo>
                          <a:pt x="138" y="101"/>
                          <a:pt x="136" y="100"/>
                          <a:pt x="136" y="98"/>
                        </a:cubicBezTo>
                        <a:cubicBezTo>
                          <a:pt x="136" y="96"/>
                          <a:pt x="138" y="95"/>
                          <a:pt x="140" y="95"/>
                        </a:cubicBezTo>
                        <a:cubicBezTo>
                          <a:pt x="141" y="95"/>
                          <a:pt x="143" y="96"/>
                          <a:pt x="143" y="98"/>
                        </a:cubicBezTo>
                        <a:cubicBezTo>
                          <a:pt x="143" y="100"/>
                          <a:pt x="141" y="101"/>
                          <a:pt x="140" y="101"/>
                        </a:cubicBezTo>
                        <a:close/>
                        <a:moveTo>
                          <a:pt x="145" y="87"/>
                        </a:moveTo>
                        <a:cubicBezTo>
                          <a:pt x="9" y="87"/>
                          <a:pt x="9" y="87"/>
                          <a:pt x="9" y="87"/>
                        </a:cubicBezTo>
                        <a:cubicBezTo>
                          <a:pt x="9" y="9"/>
                          <a:pt x="9" y="9"/>
                          <a:pt x="9" y="9"/>
                        </a:cubicBezTo>
                        <a:cubicBezTo>
                          <a:pt x="145" y="9"/>
                          <a:pt x="145" y="9"/>
                          <a:pt x="145" y="9"/>
                        </a:cubicBezTo>
                        <a:lnTo>
                          <a:pt x="145" y="8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</p:grpSp>
          <p:sp>
            <p:nvSpPr>
              <p:cNvPr id="44" name="Text Placeholder 33"/>
              <p:cNvSpPr txBox="1">
                <a:spLocks/>
              </p:cNvSpPr>
              <p:nvPr/>
            </p:nvSpPr>
            <p:spPr>
              <a:xfrm>
                <a:off x="1248833" y="1168618"/>
                <a:ext cx="2233060" cy="371527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zh-CN" altLang="en-US" sz="1800" dirty="0">
                    <a:latin typeface="+mn-ea"/>
                    <a:cs typeface="Roboto medium"/>
                  </a:rPr>
                  <a:t>写教材</a:t>
                </a:r>
                <a:endParaRPr lang="en-AU" sz="1800" dirty="0">
                  <a:latin typeface="+mn-ea"/>
                  <a:cs typeface="Roboto medium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521495" y="1006334"/>
            <a:ext cx="2588255" cy="3273661"/>
            <a:chOff x="4581639" y="1317764"/>
            <a:chExt cx="3451006" cy="4364881"/>
          </a:xfrm>
        </p:grpSpPr>
        <p:sp>
          <p:nvSpPr>
            <p:cNvPr id="32" name="矩形 31"/>
            <p:cNvSpPr/>
            <p:nvPr/>
          </p:nvSpPr>
          <p:spPr>
            <a:xfrm>
              <a:off x="4581639" y="1992253"/>
              <a:ext cx="3451006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1200"/>
                </a:spcBef>
              </a:pPr>
              <a:r>
                <a:rPr lang="zh-CN" altLang="en-US" sz="1500" dirty="0">
                  <a:solidFill>
                    <a:schemeClr val="tx2"/>
                  </a:solidFill>
                  <a:latin typeface="微软雅黑" pitchFamily="34" charset="-122"/>
                </a:rPr>
                <a:t>做好了一笔业务需要附上一张增值税专用发票作为背景单据。</a:t>
              </a:r>
              <a:endParaRPr lang="en-US" altLang="zh-CN" sz="1500" dirty="0">
                <a:solidFill>
                  <a:schemeClr val="tx2"/>
                </a:solidFill>
                <a:latin typeface="微软雅黑" pitchFamily="34" charset="-122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4724556" y="1317764"/>
              <a:ext cx="2870687" cy="522020"/>
              <a:chOff x="4073103" y="1072879"/>
              <a:chExt cx="2870687" cy="522020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4073103" y="1072879"/>
                <a:ext cx="522021" cy="522020"/>
                <a:chOff x="4073103" y="1072879"/>
                <a:chExt cx="522021" cy="522020"/>
              </a:xfrm>
            </p:grpSpPr>
            <p:sp>
              <p:nvSpPr>
                <p:cNvPr id="37" name="Oval 62"/>
                <p:cNvSpPr/>
                <p:nvPr/>
              </p:nvSpPr>
              <p:spPr>
                <a:xfrm>
                  <a:off x="4073103" y="1072879"/>
                  <a:ext cx="522021" cy="522020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42" name="Freeform 144"/>
                <p:cNvSpPr>
                  <a:spLocks/>
                </p:cNvSpPr>
                <p:nvPr/>
              </p:nvSpPr>
              <p:spPr bwMode="auto">
                <a:xfrm>
                  <a:off x="4188709" y="1176554"/>
                  <a:ext cx="290808" cy="314670"/>
                </a:xfrm>
                <a:custGeom>
                  <a:avLst/>
                  <a:gdLst>
                    <a:gd name="T0" fmla="*/ 126 w 134"/>
                    <a:gd name="T1" fmla="*/ 100 h 145"/>
                    <a:gd name="T2" fmla="*/ 83 w 134"/>
                    <a:gd name="T3" fmla="*/ 88 h 145"/>
                    <a:gd name="T4" fmla="*/ 85 w 134"/>
                    <a:gd name="T5" fmla="*/ 77 h 145"/>
                    <a:gd name="T6" fmla="*/ 91 w 134"/>
                    <a:gd name="T7" fmla="*/ 69 h 145"/>
                    <a:gd name="T8" fmla="*/ 92 w 134"/>
                    <a:gd name="T9" fmla="*/ 60 h 145"/>
                    <a:gd name="T10" fmla="*/ 94 w 134"/>
                    <a:gd name="T11" fmla="*/ 60 h 145"/>
                    <a:gd name="T12" fmla="*/ 97 w 134"/>
                    <a:gd name="T13" fmla="*/ 58 h 145"/>
                    <a:gd name="T14" fmla="*/ 98 w 134"/>
                    <a:gd name="T15" fmla="*/ 43 h 145"/>
                    <a:gd name="T16" fmla="*/ 96 w 134"/>
                    <a:gd name="T17" fmla="*/ 40 h 145"/>
                    <a:gd name="T18" fmla="*/ 94 w 134"/>
                    <a:gd name="T19" fmla="*/ 40 h 145"/>
                    <a:gd name="T20" fmla="*/ 95 w 134"/>
                    <a:gd name="T21" fmla="*/ 32 h 145"/>
                    <a:gd name="T22" fmla="*/ 90 w 134"/>
                    <a:gd name="T23" fmla="*/ 10 h 145"/>
                    <a:gd name="T24" fmla="*/ 44 w 134"/>
                    <a:gd name="T25" fmla="*/ 10 h 145"/>
                    <a:gd name="T26" fmla="*/ 39 w 134"/>
                    <a:gd name="T27" fmla="*/ 32 h 145"/>
                    <a:gd name="T28" fmla="*/ 40 w 134"/>
                    <a:gd name="T29" fmla="*/ 40 h 145"/>
                    <a:gd name="T30" fmla="*/ 38 w 134"/>
                    <a:gd name="T31" fmla="*/ 40 h 145"/>
                    <a:gd name="T32" fmla="*/ 35 w 134"/>
                    <a:gd name="T33" fmla="*/ 43 h 145"/>
                    <a:gd name="T34" fmla="*/ 37 w 134"/>
                    <a:gd name="T35" fmla="*/ 58 h 145"/>
                    <a:gd name="T36" fmla="*/ 40 w 134"/>
                    <a:gd name="T37" fmla="*/ 60 h 145"/>
                    <a:gd name="T38" fmla="*/ 42 w 134"/>
                    <a:gd name="T39" fmla="*/ 60 h 145"/>
                    <a:gd name="T40" fmla="*/ 43 w 134"/>
                    <a:gd name="T41" fmla="*/ 69 h 145"/>
                    <a:gd name="T42" fmla="*/ 49 w 134"/>
                    <a:gd name="T43" fmla="*/ 77 h 145"/>
                    <a:gd name="T44" fmla="*/ 50 w 134"/>
                    <a:gd name="T45" fmla="*/ 88 h 145"/>
                    <a:gd name="T46" fmla="*/ 8 w 134"/>
                    <a:gd name="T47" fmla="*/ 100 h 145"/>
                    <a:gd name="T48" fmla="*/ 1 w 134"/>
                    <a:gd name="T49" fmla="*/ 113 h 145"/>
                    <a:gd name="T50" fmla="*/ 2 w 134"/>
                    <a:gd name="T51" fmla="*/ 129 h 145"/>
                    <a:gd name="T52" fmla="*/ 11 w 134"/>
                    <a:gd name="T53" fmla="*/ 139 h 145"/>
                    <a:gd name="T54" fmla="*/ 123 w 134"/>
                    <a:gd name="T55" fmla="*/ 139 h 145"/>
                    <a:gd name="T56" fmla="*/ 132 w 134"/>
                    <a:gd name="T57" fmla="*/ 129 h 145"/>
                    <a:gd name="T58" fmla="*/ 133 w 134"/>
                    <a:gd name="T59" fmla="*/ 113 h 145"/>
                    <a:gd name="T60" fmla="*/ 126 w 134"/>
                    <a:gd name="T61" fmla="*/ 100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34" h="145">
                      <a:moveTo>
                        <a:pt x="126" y="100"/>
                      </a:moveTo>
                      <a:cubicBezTo>
                        <a:pt x="113" y="93"/>
                        <a:pt x="98" y="89"/>
                        <a:pt x="83" y="88"/>
                      </a:cubicBezTo>
                      <a:cubicBezTo>
                        <a:pt x="84" y="84"/>
                        <a:pt x="84" y="81"/>
                        <a:pt x="85" y="77"/>
                      </a:cubicBezTo>
                      <a:cubicBezTo>
                        <a:pt x="88" y="75"/>
                        <a:pt x="91" y="72"/>
                        <a:pt x="91" y="69"/>
                      </a:cubicBezTo>
                      <a:cubicBezTo>
                        <a:pt x="91" y="66"/>
                        <a:pt x="92" y="63"/>
                        <a:pt x="92" y="60"/>
                      </a:cubicBezTo>
                      <a:cubicBezTo>
                        <a:pt x="92" y="60"/>
                        <a:pt x="93" y="60"/>
                        <a:pt x="94" y="60"/>
                      </a:cubicBezTo>
                      <a:cubicBezTo>
                        <a:pt x="95" y="61"/>
                        <a:pt x="97" y="59"/>
                        <a:pt x="97" y="58"/>
                      </a:cubicBezTo>
                      <a:cubicBezTo>
                        <a:pt x="98" y="43"/>
                        <a:pt x="98" y="43"/>
                        <a:pt x="98" y="43"/>
                      </a:cubicBezTo>
                      <a:cubicBezTo>
                        <a:pt x="98" y="41"/>
                        <a:pt x="97" y="40"/>
                        <a:pt x="96" y="40"/>
                      </a:cubicBezTo>
                      <a:cubicBezTo>
                        <a:pt x="95" y="40"/>
                        <a:pt x="95" y="40"/>
                        <a:pt x="94" y="40"/>
                      </a:cubicBezTo>
                      <a:cubicBezTo>
                        <a:pt x="94" y="37"/>
                        <a:pt x="95" y="34"/>
                        <a:pt x="95" y="32"/>
                      </a:cubicBezTo>
                      <a:cubicBezTo>
                        <a:pt x="95" y="28"/>
                        <a:pt x="97" y="17"/>
                        <a:pt x="90" y="10"/>
                      </a:cubicBezTo>
                      <a:cubicBezTo>
                        <a:pt x="79" y="0"/>
                        <a:pt x="55" y="0"/>
                        <a:pt x="44" y="10"/>
                      </a:cubicBezTo>
                      <a:cubicBezTo>
                        <a:pt x="36" y="17"/>
                        <a:pt x="38" y="28"/>
                        <a:pt x="39" y="32"/>
                      </a:cubicBezTo>
                      <a:cubicBezTo>
                        <a:pt x="39" y="34"/>
                        <a:pt x="39" y="37"/>
                        <a:pt x="40" y="40"/>
                      </a:cubicBezTo>
                      <a:cubicBezTo>
                        <a:pt x="39" y="40"/>
                        <a:pt x="39" y="40"/>
                        <a:pt x="38" y="40"/>
                      </a:cubicBezTo>
                      <a:cubicBezTo>
                        <a:pt x="36" y="40"/>
                        <a:pt x="35" y="41"/>
                        <a:pt x="35" y="43"/>
                      </a:cubicBezTo>
                      <a:cubicBezTo>
                        <a:pt x="37" y="58"/>
                        <a:pt x="37" y="58"/>
                        <a:pt x="37" y="58"/>
                      </a:cubicBezTo>
                      <a:cubicBezTo>
                        <a:pt x="37" y="59"/>
                        <a:pt x="39" y="61"/>
                        <a:pt x="40" y="60"/>
                      </a:cubicBezTo>
                      <a:cubicBezTo>
                        <a:pt x="41" y="60"/>
                        <a:pt x="41" y="60"/>
                        <a:pt x="42" y="60"/>
                      </a:cubicBezTo>
                      <a:cubicBezTo>
                        <a:pt x="42" y="63"/>
                        <a:pt x="43" y="66"/>
                        <a:pt x="43" y="69"/>
                      </a:cubicBezTo>
                      <a:cubicBezTo>
                        <a:pt x="43" y="72"/>
                        <a:pt x="46" y="75"/>
                        <a:pt x="49" y="77"/>
                      </a:cubicBezTo>
                      <a:cubicBezTo>
                        <a:pt x="49" y="81"/>
                        <a:pt x="50" y="84"/>
                        <a:pt x="50" y="88"/>
                      </a:cubicBezTo>
                      <a:cubicBezTo>
                        <a:pt x="36" y="89"/>
                        <a:pt x="21" y="93"/>
                        <a:pt x="8" y="100"/>
                      </a:cubicBezTo>
                      <a:cubicBezTo>
                        <a:pt x="3" y="102"/>
                        <a:pt x="0" y="108"/>
                        <a:pt x="1" y="113"/>
                      </a:cubicBezTo>
                      <a:cubicBezTo>
                        <a:pt x="1" y="118"/>
                        <a:pt x="2" y="123"/>
                        <a:pt x="2" y="129"/>
                      </a:cubicBezTo>
                      <a:cubicBezTo>
                        <a:pt x="3" y="133"/>
                        <a:pt x="7" y="138"/>
                        <a:pt x="11" y="139"/>
                      </a:cubicBezTo>
                      <a:cubicBezTo>
                        <a:pt x="48" y="145"/>
                        <a:pt x="86" y="145"/>
                        <a:pt x="123" y="139"/>
                      </a:cubicBezTo>
                      <a:cubicBezTo>
                        <a:pt x="127" y="138"/>
                        <a:pt x="131" y="133"/>
                        <a:pt x="132" y="129"/>
                      </a:cubicBezTo>
                      <a:cubicBezTo>
                        <a:pt x="132" y="123"/>
                        <a:pt x="133" y="118"/>
                        <a:pt x="133" y="113"/>
                      </a:cubicBezTo>
                      <a:cubicBezTo>
                        <a:pt x="134" y="108"/>
                        <a:pt x="131" y="102"/>
                        <a:pt x="126" y="10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45" name="Text Placeholder 33"/>
              <p:cNvSpPr txBox="1">
                <a:spLocks/>
              </p:cNvSpPr>
              <p:nvPr/>
            </p:nvSpPr>
            <p:spPr>
              <a:xfrm>
                <a:off x="4710730" y="1168617"/>
                <a:ext cx="2233060" cy="371527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zh-CN" altLang="en-US" sz="1800" dirty="0">
                    <a:latin typeface="+mn-ea"/>
                    <a:cs typeface="Roboto medium"/>
                  </a:rPr>
                  <a:t>备课</a:t>
                </a:r>
                <a:endParaRPr lang="en-AU" sz="1800" dirty="0">
                  <a:latin typeface="+mn-ea"/>
                  <a:cs typeface="Roboto medium"/>
                </a:endParaRPr>
              </a:p>
            </p:txBody>
          </p:sp>
        </p:grpSp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81639" y="3730651"/>
              <a:ext cx="3013604" cy="1951994"/>
            </a:xfrm>
            <a:prstGeom prst="rect">
              <a:avLst/>
            </a:prstGeom>
          </p:spPr>
        </p:pic>
      </p:grpSp>
      <p:grpSp>
        <p:nvGrpSpPr>
          <p:cNvPr id="55" name="组合 54"/>
          <p:cNvGrpSpPr/>
          <p:nvPr/>
        </p:nvGrpSpPr>
        <p:grpSpPr>
          <a:xfrm>
            <a:off x="3282170" y="1006333"/>
            <a:ext cx="2589629" cy="3166016"/>
            <a:chOff x="8043839" y="1276739"/>
            <a:chExt cx="3452838" cy="4221354"/>
          </a:xfrm>
        </p:grpSpPr>
        <p:sp>
          <p:nvSpPr>
            <p:cNvPr id="33" name="矩形 32"/>
            <p:cNvSpPr/>
            <p:nvPr/>
          </p:nvSpPr>
          <p:spPr>
            <a:xfrm>
              <a:off x="8045670" y="1953268"/>
              <a:ext cx="3451007" cy="923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1200"/>
                </a:spcBef>
              </a:pPr>
              <a:r>
                <a:rPr lang="zh-CN" altLang="en-US" sz="1500" dirty="0">
                  <a:solidFill>
                    <a:schemeClr val="tx2"/>
                  </a:solidFill>
                  <a:latin typeface="微软雅黑" pitchFamily="34" charset="-122"/>
                </a:rPr>
                <a:t>技能高考、省赛、国赛训练方式单一、内容少。</a:t>
              </a:r>
              <a:endParaRPr lang="en-US" altLang="zh-CN" sz="1500" dirty="0">
                <a:solidFill>
                  <a:schemeClr val="tx2"/>
                </a:solidFill>
                <a:latin typeface="微软雅黑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8171793" y="1276739"/>
              <a:ext cx="2874415" cy="522020"/>
              <a:chOff x="7603601" y="1072879"/>
              <a:chExt cx="2874415" cy="522020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7603601" y="1072879"/>
                <a:ext cx="522021" cy="522020"/>
                <a:chOff x="7603601" y="1072879"/>
                <a:chExt cx="522021" cy="522020"/>
              </a:xfrm>
            </p:grpSpPr>
            <p:sp>
              <p:nvSpPr>
                <p:cNvPr id="38" name="Oval 67"/>
                <p:cNvSpPr/>
                <p:nvPr/>
              </p:nvSpPr>
              <p:spPr>
                <a:xfrm>
                  <a:off x="7603601" y="1072879"/>
                  <a:ext cx="522021" cy="522020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  <a:latin typeface="+mn-ea"/>
                  </a:endParaRPr>
                </a:p>
              </p:txBody>
            </p:sp>
            <p:sp>
              <p:nvSpPr>
                <p:cNvPr id="43" name="Freeform 331"/>
                <p:cNvSpPr>
                  <a:spLocks noEditPoints="1"/>
                </p:cNvSpPr>
                <p:nvPr/>
              </p:nvSpPr>
              <p:spPr bwMode="auto">
                <a:xfrm>
                  <a:off x="7722935" y="1190722"/>
                  <a:ext cx="283351" cy="286334"/>
                </a:xfrm>
                <a:custGeom>
                  <a:avLst/>
                  <a:gdLst>
                    <a:gd name="T0" fmla="*/ 87 w 131"/>
                    <a:gd name="T1" fmla="*/ 110 h 132"/>
                    <a:gd name="T2" fmla="*/ 74 w 131"/>
                    <a:gd name="T3" fmla="*/ 123 h 132"/>
                    <a:gd name="T4" fmla="*/ 61 w 131"/>
                    <a:gd name="T5" fmla="*/ 110 h 132"/>
                    <a:gd name="T6" fmla="*/ 20 w 131"/>
                    <a:gd name="T7" fmla="*/ 70 h 132"/>
                    <a:gd name="T8" fmla="*/ 11 w 131"/>
                    <a:gd name="T9" fmla="*/ 66 h 132"/>
                    <a:gd name="T10" fmla="*/ 7 w 131"/>
                    <a:gd name="T11" fmla="*/ 57 h 132"/>
                    <a:gd name="T12" fmla="*/ 21 w 131"/>
                    <a:gd name="T13" fmla="*/ 44 h 132"/>
                    <a:gd name="T14" fmla="*/ 87 w 131"/>
                    <a:gd name="T15" fmla="*/ 110 h 132"/>
                    <a:gd name="T16" fmla="*/ 98 w 131"/>
                    <a:gd name="T17" fmla="*/ 33 h 132"/>
                    <a:gd name="T18" fmla="*/ 21 w 131"/>
                    <a:gd name="T19" fmla="*/ 0 h 132"/>
                    <a:gd name="T20" fmla="*/ 7 w 131"/>
                    <a:gd name="T21" fmla="*/ 13 h 132"/>
                    <a:gd name="T22" fmla="*/ 21 w 131"/>
                    <a:gd name="T23" fmla="*/ 26 h 132"/>
                    <a:gd name="T24" fmla="*/ 80 w 131"/>
                    <a:gd name="T25" fmla="*/ 51 h 132"/>
                    <a:gd name="T26" fmla="*/ 105 w 131"/>
                    <a:gd name="T27" fmla="*/ 110 h 132"/>
                    <a:gd name="T28" fmla="*/ 108 w 131"/>
                    <a:gd name="T29" fmla="*/ 120 h 132"/>
                    <a:gd name="T30" fmla="*/ 118 w 131"/>
                    <a:gd name="T31" fmla="*/ 123 h 132"/>
                    <a:gd name="T32" fmla="*/ 131 w 131"/>
                    <a:gd name="T33" fmla="*/ 110 h 132"/>
                    <a:gd name="T34" fmla="*/ 98 w 131"/>
                    <a:gd name="T35" fmla="*/ 33 h 132"/>
                    <a:gd name="T36" fmla="*/ 20 w 131"/>
                    <a:gd name="T37" fmla="*/ 92 h 132"/>
                    <a:gd name="T38" fmla="*/ 0 w 131"/>
                    <a:gd name="T39" fmla="*/ 112 h 132"/>
                    <a:gd name="T40" fmla="*/ 20 w 131"/>
                    <a:gd name="T41" fmla="*/ 132 h 132"/>
                    <a:gd name="T42" fmla="*/ 40 w 131"/>
                    <a:gd name="T43" fmla="*/ 112 h 132"/>
                    <a:gd name="T44" fmla="*/ 20 w 131"/>
                    <a:gd name="T45" fmla="*/ 92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31" h="132">
                      <a:moveTo>
                        <a:pt x="87" y="110"/>
                      </a:moveTo>
                      <a:cubicBezTo>
                        <a:pt x="87" y="118"/>
                        <a:pt x="81" y="123"/>
                        <a:pt x="74" y="123"/>
                      </a:cubicBezTo>
                      <a:cubicBezTo>
                        <a:pt x="67" y="123"/>
                        <a:pt x="61" y="118"/>
                        <a:pt x="61" y="110"/>
                      </a:cubicBezTo>
                      <a:cubicBezTo>
                        <a:pt x="61" y="88"/>
                        <a:pt x="43" y="70"/>
                        <a:pt x="20" y="70"/>
                      </a:cubicBezTo>
                      <a:cubicBezTo>
                        <a:pt x="17" y="70"/>
                        <a:pt x="14" y="69"/>
                        <a:pt x="11" y="66"/>
                      </a:cubicBezTo>
                      <a:cubicBezTo>
                        <a:pt x="9" y="64"/>
                        <a:pt x="7" y="61"/>
                        <a:pt x="7" y="57"/>
                      </a:cubicBezTo>
                      <a:cubicBezTo>
                        <a:pt x="7" y="50"/>
                        <a:pt x="13" y="44"/>
                        <a:pt x="21" y="44"/>
                      </a:cubicBezTo>
                      <a:cubicBezTo>
                        <a:pt x="57" y="44"/>
                        <a:pt x="87" y="74"/>
                        <a:pt x="87" y="110"/>
                      </a:cubicBezTo>
                      <a:close/>
                      <a:moveTo>
                        <a:pt x="98" y="33"/>
                      </a:moveTo>
                      <a:cubicBezTo>
                        <a:pt x="78" y="12"/>
                        <a:pt x="50" y="0"/>
                        <a:pt x="21" y="0"/>
                      </a:cubicBezTo>
                      <a:cubicBezTo>
                        <a:pt x="13" y="0"/>
                        <a:pt x="7" y="6"/>
                        <a:pt x="7" y="13"/>
                      </a:cubicBezTo>
                      <a:cubicBezTo>
                        <a:pt x="7" y="21"/>
                        <a:pt x="13" y="26"/>
                        <a:pt x="21" y="26"/>
                      </a:cubicBezTo>
                      <a:cubicBezTo>
                        <a:pt x="43" y="26"/>
                        <a:pt x="64" y="35"/>
                        <a:pt x="80" y="51"/>
                      </a:cubicBezTo>
                      <a:cubicBezTo>
                        <a:pt x="96" y="67"/>
                        <a:pt x="104" y="88"/>
                        <a:pt x="105" y="110"/>
                      </a:cubicBezTo>
                      <a:cubicBezTo>
                        <a:pt x="105" y="114"/>
                        <a:pt x="106" y="117"/>
                        <a:pt x="108" y="120"/>
                      </a:cubicBezTo>
                      <a:cubicBezTo>
                        <a:pt x="111" y="122"/>
                        <a:pt x="114" y="123"/>
                        <a:pt x="118" y="123"/>
                      </a:cubicBezTo>
                      <a:cubicBezTo>
                        <a:pt x="125" y="123"/>
                        <a:pt x="131" y="118"/>
                        <a:pt x="131" y="110"/>
                      </a:cubicBezTo>
                      <a:cubicBezTo>
                        <a:pt x="131" y="81"/>
                        <a:pt x="119" y="53"/>
                        <a:pt x="98" y="33"/>
                      </a:cubicBezTo>
                      <a:close/>
                      <a:moveTo>
                        <a:pt x="20" y="92"/>
                      </a:moveTo>
                      <a:cubicBezTo>
                        <a:pt x="9" y="92"/>
                        <a:pt x="0" y="101"/>
                        <a:pt x="0" y="112"/>
                      </a:cubicBezTo>
                      <a:cubicBezTo>
                        <a:pt x="0" y="123"/>
                        <a:pt x="9" y="132"/>
                        <a:pt x="20" y="132"/>
                      </a:cubicBezTo>
                      <a:cubicBezTo>
                        <a:pt x="31" y="132"/>
                        <a:pt x="40" y="123"/>
                        <a:pt x="40" y="112"/>
                      </a:cubicBezTo>
                      <a:cubicBezTo>
                        <a:pt x="40" y="101"/>
                        <a:pt x="31" y="92"/>
                        <a:pt x="20" y="9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46" name="Text Placeholder 33"/>
              <p:cNvSpPr txBox="1">
                <a:spLocks/>
              </p:cNvSpPr>
              <p:nvPr/>
            </p:nvSpPr>
            <p:spPr>
              <a:xfrm>
                <a:off x="8244956" y="1181026"/>
                <a:ext cx="2233060" cy="371527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zh-CN" altLang="en-US" sz="1800" dirty="0">
                    <a:latin typeface="+mn-ea"/>
                    <a:cs typeface="Roboto medium"/>
                  </a:rPr>
                  <a:t>实训练习</a:t>
                </a:r>
                <a:endParaRPr lang="en-AU" sz="1800" dirty="0">
                  <a:latin typeface="+mn-ea"/>
                  <a:cs typeface="Roboto medium"/>
                </a:endParaRPr>
              </a:p>
            </p:txBody>
          </p:sp>
        </p:grpSp>
        <p:pic>
          <p:nvPicPr>
            <p:cNvPr id="52" name="Picture 2" descr="http://123.196.124.253/BillImages/213-2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3839" y="3689626"/>
              <a:ext cx="3439548" cy="18084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4794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应用场景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521495" y="1006333"/>
            <a:ext cx="2588255" cy="3857030"/>
            <a:chOff x="695324" y="1341777"/>
            <a:chExt cx="3451006" cy="5142707"/>
          </a:xfrm>
        </p:grpSpPr>
        <p:grpSp>
          <p:nvGrpSpPr>
            <p:cNvPr id="53" name="组合 52"/>
            <p:cNvGrpSpPr/>
            <p:nvPr/>
          </p:nvGrpSpPr>
          <p:grpSpPr>
            <a:xfrm>
              <a:off x="695324" y="1341777"/>
              <a:ext cx="3451006" cy="1997929"/>
              <a:chOff x="4581639" y="1317764"/>
              <a:chExt cx="3451006" cy="1997929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4581639" y="1992255"/>
                <a:ext cx="3451006" cy="13234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  <a:spcBef>
                    <a:spcPts val="1200"/>
                  </a:spcBef>
                </a:pPr>
                <a:r>
                  <a:rPr lang="zh-CN" altLang="en-US" sz="1500" dirty="0">
                    <a:solidFill>
                      <a:schemeClr val="tx2"/>
                    </a:solidFill>
                    <a:latin typeface="微软雅黑" pitchFamily="34" charset="-122"/>
                  </a:rPr>
                  <a:t>理实一体化教学中实训任务的制作需要大量真实企业业务案例资料。</a:t>
                </a:r>
                <a:endParaRPr lang="en-US" altLang="zh-CN" sz="1500" dirty="0">
                  <a:solidFill>
                    <a:schemeClr val="tx2"/>
                  </a:solidFill>
                  <a:latin typeface="微软雅黑" pitchFamily="34" charset="-122"/>
                </a:endParaRPr>
              </a:p>
            </p:txBody>
          </p:sp>
          <p:grpSp>
            <p:nvGrpSpPr>
              <p:cNvPr id="48" name="组合 47"/>
              <p:cNvGrpSpPr/>
              <p:nvPr/>
            </p:nvGrpSpPr>
            <p:grpSpPr>
              <a:xfrm>
                <a:off x="4724556" y="1317764"/>
                <a:ext cx="2870687" cy="522020"/>
                <a:chOff x="4073103" y="1072879"/>
                <a:chExt cx="2870687" cy="522020"/>
              </a:xfrm>
            </p:grpSpPr>
            <p:grpSp>
              <p:nvGrpSpPr>
                <p:cNvPr id="10" name="组合 9"/>
                <p:cNvGrpSpPr/>
                <p:nvPr/>
              </p:nvGrpSpPr>
              <p:grpSpPr>
                <a:xfrm>
                  <a:off x="4073103" y="1072879"/>
                  <a:ext cx="522021" cy="522020"/>
                  <a:chOff x="4073103" y="1072879"/>
                  <a:chExt cx="522021" cy="522020"/>
                </a:xfrm>
              </p:grpSpPr>
              <p:sp>
                <p:nvSpPr>
                  <p:cNvPr id="37" name="Oval 62"/>
                  <p:cNvSpPr/>
                  <p:nvPr/>
                </p:nvSpPr>
                <p:spPr>
                  <a:xfrm>
                    <a:off x="4073103" y="1072879"/>
                    <a:ext cx="522021" cy="522020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1200" dirty="0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2" name="Freeform 144"/>
                  <p:cNvSpPr>
                    <a:spLocks/>
                  </p:cNvSpPr>
                  <p:nvPr/>
                </p:nvSpPr>
                <p:spPr bwMode="auto">
                  <a:xfrm>
                    <a:off x="4188709" y="1176554"/>
                    <a:ext cx="290808" cy="314670"/>
                  </a:xfrm>
                  <a:custGeom>
                    <a:avLst/>
                    <a:gdLst>
                      <a:gd name="T0" fmla="*/ 126 w 134"/>
                      <a:gd name="T1" fmla="*/ 100 h 145"/>
                      <a:gd name="T2" fmla="*/ 83 w 134"/>
                      <a:gd name="T3" fmla="*/ 88 h 145"/>
                      <a:gd name="T4" fmla="*/ 85 w 134"/>
                      <a:gd name="T5" fmla="*/ 77 h 145"/>
                      <a:gd name="T6" fmla="*/ 91 w 134"/>
                      <a:gd name="T7" fmla="*/ 69 h 145"/>
                      <a:gd name="T8" fmla="*/ 92 w 134"/>
                      <a:gd name="T9" fmla="*/ 60 h 145"/>
                      <a:gd name="T10" fmla="*/ 94 w 134"/>
                      <a:gd name="T11" fmla="*/ 60 h 145"/>
                      <a:gd name="T12" fmla="*/ 97 w 134"/>
                      <a:gd name="T13" fmla="*/ 58 h 145"/>
                      <a:gd name="T14" fmla="*/ 98 w 134"/>
                      <a:gd name="T15" fmla="*/ 43 h 145"/>
                      <a:gd name="T16" fmla="*/ 96 w 134"/>
                      <a:gd name="T17" fmla="*/ 40 h 145"/>
                      <a:gd name="T18" fmla="*/ 94 w 134"/>
                      <a:gd name="T19" fmla="*/ 40 h 145"/>
                      <a:gd name="T20" fmla="*/ 95 w 134"/>
                      <a:gd name="T21" fmla="*/ 32 h 145"/>
                      <a:gd name="T22" fmla="*/ 90 w 134"/>
                      <a:gd name="T23" fmla="*/ 10 h 145"/>
                      <a:gd name="T24" fmla="*/ 44 w 134"/>
                      <a:gd name="T25" fmla="*/ 10 h 145"/>
                      <a:gd name="T26" fmla="*/ 39 w 134"/>
                      <a:gd name="T27" fmla="*/ 32 h 145"/>
                      <a:gd name="T28" fmla="*/ 40 w 134"/>
                      <a:gd name="T29" fmla="*/ 40 h 145"/>
                      <a:gd name="T30" fmla="*/ 38 w 134"/>
                      <a:gd name="T31" fmla="*/ 40 h 145"/>
                      <a:gd name="T32" fmla="*/ 35 w 134"/>
                      <a:gd name="T33" fmla="*/ 43 h 145"/>
                      <a:gd name="T34" fmla="*/ 37 w 134"/>
                      <a:gd name="T35" fmla="*/ 58 h 145"/>
                      <a:gd name="T36" fmla="*/ 40 w 134"/>
                      <a:gd name="T37" fmla="*/ 60 h 145"/>
                      <a:gd name="T38" fmla="*/ 42 w 134"/>
                      <a:gd name="T39" fmla="*/ 60 h 145"/>
                      <a:gd name="T40" fmla="*/ 43 w 134"/>
                      <a:gd name="T41" fmla="*/ 69 h 145"/>
                      <a:gd name="T42" fmla="*/ 49 w 134"/>
                      <a:gd name="T43" fmla="*/ 77 h 145"/>
                      <a:gd name="T44" fmla="*/ 50 w 134"/>
                      <a:gd name="T45" fmla="*/ 88 h 145"/>
                      <a:gd name="T46" fmla="*/ 8 w 134"/>
                      <a:gd name="T47" fmla="*/ 100 h 145"/>
                      <a:gd name="T48" fmla="*/ 1 w 134"/>
                      <a:gd name="T49" fmla="*/ 113 h 145"/>
                      <a:gd name="T50" fmla="*/ 2 w 134"/>
                      <a:gd name="T51" fmla="*/ 129 h 145"/>
                      <a:gd name="T52" fmla="*/ 11 w 134"/>
                      <a:gd name="T53" fmla="*/ 139 h 145"/>
                      <a:gd name="T54" fmla="*/ 123 w 134"/>
                      <a:gd name="T55" fmla="*/ 139 h 145"/>
                      <a:gd name="T56" fmla="*/ 132 w 134"/>
                      <a:gd name="T57" fmla="*/ 129 h 145"/>
                      <a:gd name="T58" fmla="*/ 133 w 134"/>
                      <a:gd name="T59" fmla="*/ 113 h 145"/>
                      <a:gd name="T60" fmla="*/ 126 w 134"/>
                      <a:gd name="T61" fmla="*/ 100 h 1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134" h="145">
                        <a:moveTo>
                          <a:pt x="126" y="100"/>
                        </a:moveTo>
                        <a:cubicBezTo>
                          <a:pt x="113" y="93"/>
                          <a:pt x="98" y="89"/>
                          <a:pt x="83" y="88"/>
                        </a:cubicBezTo>
                        <a:cubicBezTo>
                          <a:pt x="84" y="84"/>
                          <a:pt x="84" y="81"/>
                          <a:pt x="85" y="77"/>
                        </a:cubicBezTo>
                        <a:cubicBezTo>
                          <a:pt x="88" y="75"/>
                          <a:pt x="91" y="72"/>
                          <a:pt x="91" y="69"/>
                        </a:cubicBezTo>
                        <a:cubicBezTo>
                          <a:pt x="91" y="66"/>
                          <a:pt x="92" y="63"/>
                          <a:pt x="92" y="60"/>
                        </a:cubicBezTo>
                        <a:cubicBezTo>
                          <a:pt x="92" y="60"/>
                          <a:pt x="93" y="60"/>
                          <a:pt x="94" y="60"/>
                        </a:cubicBezTo>
                        <a:cubicBezTo>
                          <a:pt x="95" y="61"/>
                          <a:pt x="97" y="59"/>
                          <a:pt x="97" y="58"/>
                        </a:cubicBezTo>
                        <a:cubicBezTo>
                          <a:pt x="98" y="43"/>
                          <a:pt x="98" y="43"/>
                          <a:pt x="98" y="43"/>
                        </a:cubicBezTo>
                        <a:cubicBezTo>
                          <a:pt x="98" y="41"/>
                          <a:pt x="97" y="40"/>
                          <a:pt x="96" y="40"/>
                        </a:cubicBezTo>
                        <a:cubicBezTo>
                          <a:pt x="95" y="40"/>
                          <a:pt x="95" y="40"/>
                          <a:pt x="94" y="40"/>
                        </a:cubicBezTo>
                        <a:cubicBezTo>
                          <a:pt x="94" y="37"/>
                          <a:pt x="95" y="34"/>
                          <a:pt x="95" y="32"/>
                        </a:cubicBezTo>
                        <a:cubicBezTo>
                          <a:pt x="95" y="28"/>
                          <a:pt x="97" y="17"/>
                          <a:pt x="90" y="10"/>
                        </a:cubicBezTo>
                        <a:cubicBezTo>
                          <a:pt x="79" y="0"/>
                          <a:pt x="55" y="0"/>
                          <a:pt x="44" y="10"/>
                        </a:cubicBezTo>
                        <a:cubicBezTo>
                          <a:pt x="36" y="17"/>
                          <a:pt x="38" y="28"/>
                          <a:pt x="39" y="32"/>
                        </a:cubicBezTo>
                        <a:cubicBezTo>
                          <a:pt x="39" y="34"/>
                          <a:pt x="39" y="37"/>
                          <a:pt x="40" y="40"/>
                        </a:cubicBezTo>
                        <a:cubicBezTo>
                          <a:pt x="39" y="40"/>
                          <a:pt x="39" y="40"/>
                          <a:pt x="38" y="40"/>
                        </a:cubicBezTo>
                        <a:cubicBezTo>
                          <a:pt x="36" y="40"/>
                          <a:pt x="35" y="41"/>
                          <a:pt x="35" y="43"/>
                        </a:cubicBezTo>
                        <a:cubicBezTo>
                          <a:pt x="37" y="58"/>
                          <a:pt x="37" y="58"/>
                          <a:pt x="37" y="58"/>
                        </a:cubicBezTo>
                        <a:cubicBezTo>
                          <a:pt x="37" y="59"/>
                          <a:pt x="39" y="61"/>
                          <a:pt x="40" y="60"/>
                        </a:cubicBezTo>
                        <a:cubicBezTo>
                          <a:pt x="41" y="60"/>
                          <a:pt x="41" y="60"/>
                          <a:pt x="42" y="60"/>
                        </a:cubicBezTo>
                        <a:cubicBezTo>
                          <a:pt x="42" y="63"/>
                          <a:pt x="43" y="66"/>
                          <a:pt x="43" y="69"/>
                        </a:cubicBezTo>
                        <a:cubicBezTo>
                          <a:pt x="43" y="72"/>
                          <a:pt x="46" y="75"/>
                          <a:pt x="49" y="77"/>
                        </a:cubicBezTo>
                        <a:cubicBezTo>
                          <a:pt x="49" y="81"/>
                          <a:pt x="50" y="84"/>
                          <a:pt x="50" y="88"/>
                        </a:cubicBezTo>
                        <a:cubicBezTo>
                          <a:pt x="36" y="89"/>
                          <a:pt x="21" y="93"/>
                          <a:pt x="8" y="100"/>
                        </a:cubicBezTo>
                        <a:cubicBezTo>
                          <a:pt x="3" y="102"/>
                          <a:pt x="0" y="108"/>
                          <a:pt x="1" y="113"/>
                        </a:cubicBezTo>
                        <a:cubicBezTo>
                          <a:pt x="1" y="118"/>
                          <a:pt x="2" y="123"/>
                          <a:pt x="2" y="129"/>
                        </a:cubicBezTo>
                        <a:cubicBezTo>
                          <a:pt x="3" y="133"/>
                          <a:pt x="7" y="138"/>
                          <a:pt x="11" y="139"/>
                        </a:cubicBezTo>
                        <a:cubicBezTo>
                          <a:pt x="48" y="145"/>
                          <a:pt x="86" y="145"/>
                          <a:pt x="123" y="139"/>
                        </a:cubicBezTo>
                        <a:cubicBezTo>
                          <a:pt x="127" y="138"/>
                          <a:pt x="131" y="133"/>
                          <a:pt x="132" y="129"/>
                        </a:cubicBezTo>
                        <a:cubicBezTo>
                          <a:pt x="132" y="123"/>
                          <a:pt x="133" y="118"/>
                          <a:pt x="133" y="113"/>
                        </a:cubicBezTo>
                        <a:cubicBezTo>
                          <a:pt x="134" y="108"/>
                          <a:pt x="131" y="102"/>
                          <a:pt x="126" y="10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/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45" name="Text Placeholder 33"/>
                <p:cNvSpPr txBox="1">
                  <a:spLocks/>
                </p:cNvSpPr>
                <p:nvPr/>
              </p:nvSpPr>
              <p:spPr>
                <a:xfrm>
                  <a:off x="4710730" y="1168617"/>
                  <a:ext cx="2233060" cy="371527"/>
                </a:xfrm>
                <a:prstGeom prst="rect">
                  <a:avLst/>
                </a:prstGeom>
              </p:spPr>
              <p:txBody>
                <a:bodyPr lIns="0" tIns="0" rIns="0" bIns="0"/>
                <a:lstStyle>
                  <a:lvl1pPr marL="171450" indent="-171450" algn="l" defTabSz="6858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10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1pPr>
                  <a:lvl2pPr marL="5143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2pPr>
                  <a:lvl3pPr marL="8572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3pPr>
                  <a:lvl4pPr marL="12001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4pPr>
                  <a:lvl5pPr marL="15430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5pPr>
                  <a:lvl6pPr marL="18859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2288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5717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9146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zh-CN" altLang="en-US" sz="1800" dirty="0">
                      <a:latin typeface="+mn-ea"/>
                      <a:cs typeface="Roboto medium"/>
                    </a:rPr>
                    <a:t>课程教学</a:t>
                  </a:r>
                  <a:endParaRPr lang="en-AU" sz="1800" dirty="0">
                    <a:latin typeface="+mn-ea"/>
                    <a:cs typeface="Roboto medium"/>
                  </a:endParaRPr>
                </a:p>
              </p:txBody>
            </p:sp>
          </p:grpSp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9541" y="3356863"/>
              <a:ext cx="2959387" cy="3127621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3283544" y="1006333"/>
            <a:ext cx="2593105" cy="3457776"/>
            <a:chOff x="4378055" y="1341777"/>
            <a:chExt cx="3457473" cy="4610368"/>
          </a:xfrm>
        </p:grpSpPr>
        <p:grpSp>
          <p:nvGrpSpPr>
            <p:cNvPr id="55" name="组合 54"/>
            <p:cNvGrpSpPr/>
            <p:nvPr/>
          </p:nvGrpSpPr>
          <p:grpSpPr>
            <a:xfrm>
              <a:off x="4378055" y="1341777"/>
              <a:ext cx="3451006" cy="1599858"/>
              <a:chOff x="8045669" y="1276739"/>
              <a:chExt cx="3451006" cy="1599858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8045669" y="1953268"/>
                <a:ext cx="3451006" cy="923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  <a:spcBef>
                    <a:spcPts val="1200"/>
                  </a:spcBef>
                </a:pPr>
                <a:r>
                  <a:rPr lang="zh-CN" altLang="en-US" sz="1500" dirty="0">
                    <a:solidFill>
                      <a:schemeClr val="tx2"/>
                    </a:solidFill>
                    <a:latin typeface="微软雅黑" pitchFamily="34" charset="-122"/>
                  </a:rPr>
                  <a:t>教学中做一些课程创新找不到好的支撑工具。</a:t>
                </a:r>
                <a:endParaRPr lang="en-US" altLang="zh-CN" sz="1500" dirty="0">
                  <a:solidFill>
                    <a:schemeClr val="tx2"/>
                  </a:solidFill>
                  <a:latin typeface="微软雅黑" pitchFamily="34" charset="-122"/>
                </a:endParaRPr>
              </a:p>
            </p:txBody>
          </p:sp>
          <p:grpSp>
            <p:nvGrpSpPr>
              <p:cNvPr id="47" name="组合 46"/>
              <p:cNvGrpSpPr/>
              <p:nvPr/>
            </p:nvGrpSpPr>
            <p:grpSpPr>
              <a:xfrm>
                <a:off x="8171793" y="1276739"/>
                <a:ext cx="2874415" cy="522020"/>
                <a:chOff x="7603601" y="1072879"/>
                <a:chExt cx="2874415" cy="522020"/>
              </a:xfrm>
            </p:grpSpPr>
            <p:grpSp>
              <p:nvGrpSpPr>
                <p:cNvPr id="12" name="组合 11"/>
                <p:cNvGrpSpPr/>
                <p:nvPr/>
              </p:nvGrpSpPr>
              <p:grpSpPr>
                <a:xfrm>
                  <a:off x="7603601" y="1072879"/>
                  <a:ext cx="522021" cy="522020"/>
                  <a:chOff x="7603601" y="1072879"/>
                  <a:chExt cx="522021" cy="522020"/>
                </a:xfrm>
              </p:grpSpPr>
              <p:sp>
                <p:nvSpPr>
                  <p:cNvPr id="38" name="Oval 67"/>
                  <p:cNvSpPr/>
                  <p:nvPr/>
                </p:nvSpPr>
                <p:spPr>
                  <a:xfrm>
                    <a:off x="7603601" y="1072879"/>
                    <a:ext cx="522021" cy="522020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1200" dirty="0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43" name="Freeform 331"/>
                  <p:cNvSpPr>
                    <a:spLocks noEditPoints="1"/>
                  </p:cNvSpPr>
                  <p:nvPr/>
                </p:nvSpPr>
                <p:spPr bwMode="auto">
                  <a:xfrm>
                    <a:off x="7722935" y="1190722"/>
                    <a:ext cx="283351" cy="286334"/>
                  </a:xfrm>
                  <a:custGeom>
                    <a:avLst/>
                    <a:gdLst>
                      <a:gd name="T0" fmla="*/ 87 w 131"/>
                      <a:gd name="T1" fmla="*/ 110 h 132"/>
                      <a:gd name="T2" fmla="*/ 74 w 131"/>
                      <a:gd name="T3" fmla="*/ 123 h 132"/>
                      <a:gd name="T4" fmla="*/ 61 w 131"/>
                      <a:gd name="T5" fmla="*/ 110 h 132"/>
                      <a:gd name="T6" fmla="*/ 20 w 131"/>
                      <a:gd name="T7" fmla="*/ 70 h 132"/>
                      <a:gd name="T8" fmla="*/ 11 w 131"/>
                      <a:gd name="T9" fmla="*/ 66 h 132"/>
                      <a:gd name="T10" fmla="*/ 7 w 131"/>
                      <a:gd name="T11" fmla="*/ 57 h 132"/>
                      <a:gd name="T12" fmla="*/ 21 w 131"/>
                      <a:gd name="T13" fmla="*/ 44 h 132"/>
                      <a:gd name="T14" fmla="*/ 87 w 131"/>
                      <a:gd name="T15" fmla="*/ 110 h 132"/>
                      <a:gd name="T16" fmla="*/ 98 w 131"/>
                      <a:gd name="T17" fmla="*/ 33 h 132"/>
                      <a:gd name="T18" fmla="*/ 21 w 131"/>
                      <a:gd name="T19" fmla="*/ 0 h 132"/>
                      <a:gd name="T20" fmla="*/ 7 w 131"/>
                      <a:gd name="T21" fmla="*/ 13 h 132"/>
                      <a:gd name="T22" fmla="*/ 21 w 131"/>
                      <a:gd name="T23" fmla="*/ 26 h 132"/>
                      <a:gd name="T24" fmla="*/ 80 w 131"/>
                      <a:gd name="T25" fmla="*/ 51 h 132"/>
                      <a:gd name="T26" fmla="*/ 105 w 131"/>
                      <a:gd name="T27" fmla="*/ 110 h 132"/>
                      <a:gd name="T28" fmla="*/ 108 w 131"/>
                      <a:gd name="T29" fmla="*/ 120 h 132"/>
                      <a:gd name="T30" fmla="*/ 118 w 131"/>
                      <a:gd name="T31" fmla="*/ 123 h 132"/>
                      <a:gd name="T32" fmla="*/ 131 w 131"/>
                      <a:gd name="T33" fmla="*/ 110 h 132"/>
                      <a:gd name="T34" fmla="*/ 98 w 131"/>
                      <a:gd name="T35" fmla="*/ 33 h 132"/>
                      <a:gd name="T36" fmla="*/ 20 w 131"/>
                      <a:gd name="T37" fmla="*/ 92 h 132"/>
                      <a:gd name="T38" fmla="*/ 0 w 131"/>
                      <a:gd name="T39" fmla="*/ 112 h 132"/>
                      <a:gd name="T40" fmla="*/ 20 w 131"/>
                      <a:gd name="T41" fmla="*/ 132 h 132"/>
                      <a:gd name="T42" fmla="*/ 40 w 131"/>
                      <a:gd name="T43" fmla="*/ 112 h 132"/>
                      <a:gd name="T44" fmla="*/ 20 w 131"/>
                      <a:gd name="T45" fmla="*/ 92 h 1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131" h="132">
                        <a:moveTo>
                          <a:pt x="87" y="110"/>
                        </a:moveTo>
                        <a:cubicBezTo>
                          <a:pt x="87" y="118"/>
                          <a:pt x="81" y="123"/>
                          <a:pt x="74" y="123"/>
                        </a:cubicBezTo>
                        <a:cubicBezTo>
                          <a:pt x="67" y="123"/>
                          <a:pt x="61" y="118"/>
                          <a:pt x="61" y="110"/>
                        </a:cubicBezTo>
                        <a:cubicBezTo>
                          <a:pt x="61" y="88"/>
                          <a:pt x="43" y="70"/>
                          <a:pt x="20" y="70"/>
                        </a:cubicBezTo>
                        <a:cubicBezTo>
                          <a:pt x="17" y="70"/>
                          <a:pt x="14" y="69"/>
                          <a:pt x="11" y="66"/>
                        </a:cubicBezTo>
                        <a:cubicBezTo>
                          <a:pt x="9" y="64"/>
                          <a:pt x="7" y="61"/>
                          <a:pt x="7" y="57"/>
                        </a:cubicBezTo>
                        <a:cubicBezTo>
                          <a:pt x="7" y="50"/>
                          <a:pt x="13" y="44"/>
                          <a:pt x="21" y="44"/>
                        </a:cubicBezTo>
                        <a:cubicBezTo>
                          <a:pt x="57" y="44"/>
                          <a:pt x="87" y="74"/>
                          <a:pt x="87" y="110"/>
                        </a:cubicBezTo>
                        <a:close/>
                        <a:moveTo>
                          <a:pt x="98" y="33"/>
                        </a:moveTo>
                        <a:cubicBezTo>
                          <a:pt x="78" y="12"/>
                          <a:pt x="50" y="0"/>
                          <a:pt x="21" y="0"/>
                        </a:cubicBezTo>
                        <a:cubicBezTo>
                          <a:pt x="13" y="0"/>
                          <a:pt x="7" y="6"/>
                          <a:pt x="7" y="13"/>
                        </a:cubicBezTo>
                        <a:cubicBezTo>
                          <a:pt x="7" y="21"/>
                          <a:pt x="13" y="26"/>
                          <a:pt x="21" y="26"/>
                        </a:cubicBezTo>
                        <a:cubicBezTo>
                          <a:pt x="43" y="26"/>
                          <a:pt x="64" y="35"/>
                          <a:pt x="80" y="51"/>
                        </a:cubicBezTo>
                        <a:cubicBezTo>
                          <a:pt x="96" y="67"/>
                          <a:pt x="104" y="88"/>
                          <a:pt x="105" y="110"/>
                        </a:cubicBezTo>
                        <a:cubicBezTo>
                          <a:pt x="105" y="114"/>
                          <a:pt x="106" y="117"/>
                          <a:pt x="108" y="120"/>
                        </a:cubicBezTo>
                        <a:cubicBezTo>
                          <a:pt x="111" y="122"/>
                          <a:pt x="114" y="123"/>
                          <a:pt x="118" y="123"/>
                        </a:cubicBezTo>
                        <a:cubicBezTo>
                          <a:pt x="125" y="123"/>
                          <a:pt x="131" y="118"/>
                          <a:pt x="131" y="110"/>
                        </a:cubicBezTo>
                        <a:cubicBezTo>
                          <a:pt x="131" y="81"/>
                          <a:pt x="119" y="53"/>
                          <a:pt x="98" y="33"/>
                        </a:cubicBezTo>
                        <a:close/>
                        <a:moveTo>
                          <a:pt x="20" y="92"/>
                        </a:moveTo>
                        <a:cubicBezTo>
                          <a:pt x="9" y="92"/>
                          <a:pt x="0" y="101"/>
                          <a:pt x="0" y="112"/>
                        </a:cubicBezTo>
                        <a:cubicBezTo>
                          <a:pt x="0" y="123"/>
                          <a:pt x="9" y="132"/>
                          <a:pt x="20" y="132"/>
                        </a:cubicBezTo>
                        <a:cubicBezTo>
                          <a:pt x="31" y="132"/>
                          <a:pt x="40" y="123"/>
                          <a:pt x="40" y="112"/>
                        </a:cubicBezTo>
                        <a:cubicBezTo>
                          <a:pt x="40" y="101"/>
                          <a:pt x="31" y="92"/>
                          <a:pt x="20" y="9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/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46" name="Text Placeholder 33"/>
                <p:cNvSpPr txBox="1">
                  <a:spLocks/>
                </p:cNvSpPr>
                <p:nvPr/>
              </p:nvSpPr>
              <p:spPr>
                <a:xfrm>
                  <a:off x="8244956" y="1181026"/>
                  <a:ext cx="2233060" cy="371527"/>
                </a:xfrm>
                <a:prstGeom prst="rect">
                  <a:avLst/>
                </a:prstGeom>
              </p:spPr>
              <p:txBody>
                <a:bodyPr lIns="0" tIns="0" rIns="0" bIns="0"/>
                <a:lstStyle>
                  <a:lvl1pPr marL="171450" indent="-171450" algn="l" defTabSz="6858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10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1pPr>
                  <a:lvl2pPr marL="5143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2pPr>
                  <a:lvl3pPr marL="8572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3pPr>
                  <a:lvl4pPr marL="12001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4pPr>
                  <a:lvl5pPr marL="15430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5pPr>
                  <a:lvl6pPr marL="18859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2288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5717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9146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zh-CN" altLang="en-US" sz="1800" dirty="0">
                      <a:latin typeface="+mn-ea"/>
                      <a:cs typeface="Roboto medium"/>
                    </a:rPr>
                    <a:t>个性化</a:t>
                  </a:r>
                  <a:endParaRPr lang="en-AU" sz="1800" dirty="0">
                    <a:latin typeface="+mn-ea"/>
                    <a:cs typeface="Roboto medium"/>
                  </a:endParaRPr>
                </a:p>
              </p:txBody>
            </p:sp>
          </p:grp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78055" y="3356863"/>
              <a:ext cx="3457473" cy="2595282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6172301" y="1006333"/>
            <a:ext cx="2588255" cy="3445290"/>
            <a:chOff x="8229732" y="1341777"/>
            <a:chExt cx="3451006" cy="4593720"/>
          </a:xfrm>
        </p:grpSpPr>
        <p:grpSp>
          <p:nvGrpSpPr>
            <p:cNvPr id="54" name="组合 53"/>
            <p:cNvGrpSpPr/>
            <p:nvPr/>
          </p:nvGrpSpPr>
          <p:grpSpPr>
            <a:xfrm>
              <a:off x="8229732" y="1341777"/>
              <a:ext cx="3451006" cy="1527986"/>
              <a:chOff x="991267" y="1302828"/>
              <a:chExt cx="3451006" cy="1527986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991267" y="1907485"/>
                <a:ext cx="3451006" cy="923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  <a:spcBef>
                    <a:spcPts val="1200"/>
                  </a:spcBef>
                </a:pPr>
                <a:r>
                  <a:rPr lang="zh-CN" altLang="en-US" sz="1500" dirty="0">
                    <a:solidFill>
                      <a:schemeClr val="tx2"/>
                    </a:solidFill>
                    <a:latin typeface="微软雅黑" pitchFamily="34" charset="-122"/>
                  </a:rPr>
                  <a:t>纸质考试组织复杂，考后手工判卷耗时长，出题复杂。</a:t>
                </a:r>
                <a:endParaRPr lang="en-US" altLang="zh-CN" sz="1500" dirty="0">
                  <a:solidFill>
                    <a:schemeClr val="tx2"/>
                  </a:solidFill>
                  <a:latin typeface="微软雅黑" pitchFamily="34" charset="-122"/>
                </a:endParaRPr>
              </a:p>
            </p:txBody>
          </p:sp>
          <p:grpSp>
            <p:nvGrpSpPr>
              <p:cNvPr id="49" name="组合 48"/>
              <p:cNvGrpSpPr/>
              <p:nvPr/>
            </p:nvGrpSpPr>
            <p:grpSpPr>
              <a:xfrm>
                <a:off x="1078180" y="1302828"/>
                <a:ext cx="2939288" cy="522020"/>
                <a:chOff x="542605" y="1072879"/>
                <a:chExt cx="2939288" cy="522020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542605" y="1072879"/>
                  <a:ext cx="522021" cy="522020"/>
                  <a:chOff x="542605" y="1072879"/>
                  <a:chExt cx="522021" cy="522020"/>
                </a:xfrm>
              </p:grpSpPr>
              <p:sp>
                <p:nvSpPr>
                  <p:cNvPr id="35" name="Oval 57"/>
                  <p:cNvSpPr/>
                  <p:nvPr/>
                </p:nvSpPr>
                <p:spPr>
                  <a:xfrm>
                    <a:off x="542605" y="1072879"/>
                    <a:ext cx="522021" cy="522020"/>
                  </a:xfrm>
                  <a:prstGeom prst="ellipse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0" rtlCol="0" anchor="ctr"/>
                  <a:lstStyle/>
                  <a:p>
                    <a:pPr algn="ctr"/>
                    <a:endParaRPr lang="en-US" sz="1200" dirty="0">
                      <a:solidFill>
                        <a:schemeClr val="tx1"/>
                      </a:solidFill>
                      <a:latin typeface="+mn-ea"/>
                    </a:endParaRPr>
                  </a:p>
                </p:txBody>
              </p:sp>
              <p:grpSp>
                <p:nvGrpSpPr>
                  <p:cNvPr id="39" name="组合 38"/>
                  <p:cNvGrpSpPr/>
                  <p:nvPr/>
                </p:nvGrpSpPr>
                <p:grpSpPr>
                  <a:xfrm>
                    <a:off x="635841" y="1195196"/>
                    <a:ext cx="335548" cy="277386"/>
                    <a:chOff x="3638550" y="1752601"/>
                    <a:chExt cx="357188" cy="295275"/>
                  </a:xfrm>
                  <a:solidFill>
                    <a:schemeClr val="bg1"/>
                  </a:solidFill>
                </p:grpSpPr>
                <p:sp>
                  <p:nvSpPr>
                    <p:cNvPr id="40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3735388" y="2009776"/>
                      <a:ext cx="163513" cy="38100"/>
                    </a:xfrm>
                    <a:custGeom>
                      <a:avLst/>
                      <a:gdLst>
                        <a:gd name="T0" fmla="*/ 62 w 71"/>
                        <a:gd name="T1" fmla="*/ 7 h 16"/>
                        <a:gd name="T2" fmla="*/ 46 w 71"/>
                        <a:gd name="T3" fmla="*/ 7 h 16"/>
                        <a:gd name="T4" fmla="*/ 46 w 71"/>
                        <a:gd name="T5" fmla="*/ 0 h 16"/>
                        <a:gd name="T6" fmla="*/ 25 w 71"/>
                        <a:gd name="T7" fmla="*/ 0 h 16"/>
                        <a:gd name="T8" fmla="*/ 25 w 71"/>
                        <a:gd name="T9" fmla="*/ 7 h 16"/>
                        <a:gd name="T10" fmla="*/ 8 w 71"/>
                        <a:gd name="T11" fmla="*/ 7 h 16"/>
                        <a:gd name="T12" fmla="*/ 0 w 71"/>
                        <a:gd name="T13" fmla="*/ 16 h 16"/>
                        <a:gd name="T14" fmla="*/ 71 w 71"/>
                        <a:gd name="T15" fmla="*/ 16 h 16"/>
                        <a:gd name="T16" fmla="*/ 62 w 71"/>
                        <a:gd name="T17" fmla="*/ 7 h 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71" h="16">
                          <a:moveTo>
                            <a:pt x="62" y="7"/>
                          </a:moveTo>
                          <a:cubicBezTo>
                            <a:pt x="46" y="7"/>
                            <a:pt x="46" y="7"/>
                            <a:pt x="46" y="7"/>
                          </a:cubicBezTo>
                          <a:cubicBezTo>
                            <a:pt x="46" y="0"/>
                            <a:pt x="46" y="0"/>
                            <a:pt x="46" y="0"/>
                          </a:cubicBezTo>
                          <a:cubicBezTo>
                            <a:pt x="25" y="0"/>
                            <a:pt x="25" y="0"/>
                            <a:pt x="25" y="0"/>
                          </a:cubicBezTo>
                          <a:cubicBezTo>
                            <a:pt x="25" y="7"/>
                            <a:pt x="25" y="7"/>
                            <a:pt x="25" y="7"/>
                          </a:cubicBezTo>
                          <a:cubicBezTo>
                            <a:pt x="8" y="7"/>
                            <a:pt x="8" y="7"/>
                            <a:pt x="8" y="7"/>
                          </a:cubicBezTo>
                          <a:cubicBezTo>
                            <a:pt x="4" y="7"/>
                            <a:pt x="0" y="11"/>
                            <a:pt x="0" y="16"/>
                          </a:cubicBezTo>
                          <a:cubicBezTo>
                            <a:pt x="71" y="16"/>
                            <a:pt x="71" y="16"/>
                            <a:pt x="71" y="16"/>
                          </a:cubicBezTo>
                          <a:cubicBezTo>
                            <a:pt x="71" y="11"/>
                            <a:pt x="67" y="7"/>
                            <a:pt x="62" y="7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>
                        <a:latin typeface="+mn-ea"/>
                      </a:endParaRPr>
                    </a:p>
                  </p:txBody>
                </p:sp>
                <p:sp>
                  <p:nvSpPr>
                    <p:cNvPr id="41" name="Freeform 89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3638550" y="1752601"/>
                      <a:ext cx="357188" cy="250825"/>
                    </a:xfrm>
                    <a:custGeom>
                      <a:avLst/>
                      <a:gdLst>
                        <a:gd name="T0" fmla="*/ 151 w 155"/>
                        <a:gd name="T1" fmla="*/ 0 h 109"/>
                        <a:gd name="T2" fmla="*/ 4 w 155"/>
                        <a:gd name="T3" fmla="*/ 0 h 109"/>
                        <a:gd name="T4" fmla="*/ 0 w 155"/>
                        <a:gd name="T5" fmla="*/ 3 h 109"/>
                        <a:gd name="T6" fmla="*/ 0 w 155"/>
                        <a:gd name="T7" fmla="*/ 105 h 109"/>
                        <a:gd name="T8" fmla="*/ 4 w 155"/>
                        <a:gd name="T9" fmla="*/ 109 h 109"/>
                        <a:gd name="T10" fmla="*/ 151 w 155"/>
                        <a:gd name="T11" fmla="*/ 109 h 109"/>
                        <a:gd name="T12" fmla="*/ 155 w 155"/>
                        <a:gd name="T13" fmla="*/ 105 h 109"/>
                        <a:gd name="T14" fmla="*/ 155 w 155"/>
                        <a:gd name="T15" fmla="*/ 3 h 109"/>
                        <a:gd name="T16" fmla="*/ 151 w 155"/>
                        <a:gd name="T17" fmla="*/ 0 h 109"/>
                        <a:gd name="T18" fmla="*/ 140 w 155"/>
                        <a:gd name="T19" fmla="*/ 101 h 109"/>
                        <a:gd name="T20" fmla="*/ 136 w 155"/>
                        <a:gd name="T21" fmla="*/ 98 h 109"/>
                        <a:gd name="T22" fmla="*/ 140 w 155"/>
                        <a:gd name="T23" fmla="*/ 95 h 109"/>
                        <a:gd name="T24" fmla="*/ 143 w 155"/>
                        <a:gd name="T25" fmla="*/ 98 h 109"/>
                        <a:gd name="T26" fmla="*/ 140 w 155"/>
                        <a:gd name="T27" fmla="*/ 101 h 109"/>
                        <a:gd name="T28" fmla="*/ 145 w 155"/>
                        <a:gd name="T29" fmla="*/ 87 h 109"/>
                        <a:gd name="T30" fmla="*/ 9 w 155"/>
                        <a:gd name="T31" fmla="*/ 87 h 109"/>
                        <a:gd name="T32" fmla="*/ 9 w 155"/>
                        <a:gd name="T33" fmla="*/ 9 h 109"/>
                        <a:gd name="T34" fmla="*/ 145 w 155"/>
                        <a:gd name="T35" fmla="*/ 9 h 109"/>
                        <a:gd name="T36" fmla="*/ 145 w 155"/>
                        <a:gd name="T37" fmla="*/ 87 h 10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</a:cxnLst>
                      <a:rect l="0" t="0" r="r" b="b"/>
                      <a:pathLst>
                        <a:path w="155" h="109">
                          <a:moveTo>
                            <a:pt x="151" y="0"/>
                          </a:moveTo>
                          <a:cubicBezTo>
                            <a:pt x="4" y="0"/>
                            <a:pt x="4" y="0"/>
                            <a:pt x="4" y="0"/>
                          </a:cubicBezTo>
                          <a:cubicBezTo>
                            <a:pt x="2" y="0"/>
                            <a:pt x="0" y="1"/>
                            <a:pt x="0" y="3"/>
                          </a:cubicBezTo>
                          <a:cubicBezTo>
                            <a:pt x="0" y="105"/>
                            <a:pt x="0" y="105"/>
                            <a:pt x="0" y="105"/>
                          </a:cubicBezTo>
                          <a:cubicBezTo>
                            <a:pt x="0" y="107"/>
                            <a:pt x="2" y="109"/>
                            <a:pt x="4" y="109"/>
                          </a:cubicBezTo>
                          <a:cubicBezTo>
                            <a:pt x="151" y="109"/>
                            <a:pt x="151" y="109"/>
                            <a:pt x="151" y="109"/>
                          </a:cubicBezTo>
                          <a:cubicBezTo>
                            <a:pt x="153" y="109"/>
                            <a:pt x="155" y="107"/>
                            <a:pt x="155" y="105"/>
                          </a:cubicBezTo>
                          <a:cubicBezTo>
                            <a:pt x="155" y="3"/>
                            <a:pt x="155" y="3"/>
                            <a:pt x="155" y="3"/>
                          </a:cubicBezTo>
                          <a:cubicBezTo>
                            <a:pt x="155" y="1"/>
                            <a:pt x="153" y="0"/>
                            <a:pt x="151" y="0"/>
                          </a:cubicBezTo>
                          <a:close/>
                          <a:moveTo>
                            <a:pt x="140" y="101"/>
                          </a:moveTo>
                          <a:cubicBezTo>
                            <a:pt x="138" y="101"/>
                            <a:pt x="136" y="100"/>
                            <a:pt x="136" y="98"/>
                          </a:cubicBezTo>
                          <a:cubicBezTo>
                            <a:pt x="136" y="96"/>
                            <a:pt x="138" y="95"/>
                            <a:pt x="140" y="95"/>
                          </a:cubicBezTo>
                          <a:cubicBezTo>
                            <a:pt x="141" y="95"/>
                            <a:pt x="143" y="96"/>
                            <a:pt x="143" y="98"/>
                          </a:cubicBezTo>
                          <a:cubicBezTo>
                            <a:pt x="143" y="100"/>
                            <a:pt x="141" y="101"/>
                            <a:pt x="140" y="101"/>
                          </a:cubicBezTo>
                          <a:close/>
                          <a:moveTo>
                            <a:pt x="145" y="87"/>
                          </a:moveTo>
                          <a:cubicBezTo>
                            <a:pt x="9" y="87"/>
                            <a:pt x="9" y="87"/>
                            <a:pt x="9" y="87"/>
                          </a:cubicBezTo>
                          <a:cubicBezTo>
                            <a:pt x="9" y="9"/>
                            <a:pt x="9" y="9"/>
                            <a:pt x="9" y="9"/>
                          </a:cubicBezTo>
                          <a:cubicBezTo>
                            <a:pt x="145" y="9"/>
                            <a:pt x="145" y="9"/>
                            <a:pt x="145" y="9"/>
                          </a:cubicBezTo>
                          <a:lnTo>
                            <a:pt x="145" y="87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68580" tIns="34290" rIns="68580" bIns="3429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>
                        <a:latin typeface="+mn-ea"/>
                      </a:endParaRPr>
                    </a:p>
                  </p:txBody>
                </p:sp>
              </p:grpSp>
            </p:grpSp>
            <p:sp>
              <p:nvSpPr>
                <p:cNvPr id="44" name="Text Placeholder 33"/>
                <p:cNvSpPr txBox="1">
                  <a:spLocks/>
                </p:cNvSpPr>
                <p:nvPr/>
              </p:nvSpPr>
              <p:spPr>
                <a:xfrm>
                  <a:off x="1248833" y="1168618"/>
                  <a:ext cx="2233060" cy="371527"/>
                </a:xfrm>
                <a:prstGeom prst="rect">
                  <a:avLst/>
                </a:prstGeom>
              </p:spPr>
              <p:txBody>
                <a:bodyPr lIns="0" tIns="0" rIns="0" bIns="0"/>
                <a:lstStyle>
                  <a:lvl1pPr marL="171450" indent="-171450" algn="l" defTabSz="6858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sz="210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1pPr>
                  <a:lvl2pPr marL="5143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2pPr>
                  <a:lvl3pPr marL="8572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50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3pPr>
                  <a:lvl4pPr marL="12001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4pPr>
                  <a:lvl5pPr marL="15430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Neris Thin" panose="00000300000000000000" pitchFamily="50" charset="0"/>
                      <a:ea typeface="+mn-ea"/>
                      <a:cs typeface="+mn-cs"/>
                    </a:defRPr>
                  </a:lvl5pPr>
                  <a:lvl6pPr marL="18859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2288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5717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9146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zh-CN" altLang="en-US" sz="1800" dirty="0">
                      <a:latin typeface="+mn-ea"/>
                      <a:cs typeface="Roboto medium"/>
                    </a:rPr>
                    <a:t>期末考试</a:t>
                  </a:r>
                  <a:endParaRPr lang="en-AU" sz="1800" dirty="0">
                    <a:latin typeface="+mn-ea"/>
                    <a:cs typeface="Roboto medium"/>
                  </a:endParaRPr>
                </a:p>
              </p:txBody>
            </p:sp>
          </p:grp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29732" y="3420611"/>
              <a:ext cx="3180834" cy="25148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077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/>
          <p:cNvSpPr/>
          <p:nvPr/>
        </p:nvSpPr>
        <p:spPr>
          <a:xfrm>
            <a:off x="521495" y="993767"/>
            <a:ext cx="4598359" cy="3550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lnSpc>
                <a:spcPct val="130000"/>
              </a:lnSpc>
              <a:spcBef>
                <a:spcPts val="900"/>
              </a:spcBef>
              <a:buFont typeface="+mj-lt"/>
              <a:buAutoNum type="arabicPeriod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规范性不足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30000"/>
              </a:lnSpc>
              <a:spcBef>
                <a:spcPts val="900"/>
              </a:spcBef>
            </a:pPr>
            <a:r>
              <a:rPr lang="zh-CN" altLang="en-US" sz="15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票据中的元素信息不完整、格式不正确；真实企业业务；专业票据收集不到。</a:t>
            </a:r>
            <a:endParaRPr lang="en-US" altLang="zh-CN" sz="15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257175" indent="-257175">
              <a:lnSpc>
                <a:spcPct val="130000"/>
              </a:lnSpc>
              <a:spcBef>
                <a:spcPts val="900"/>
              </a:spcBef>
              <a:buFont typeface="+mj-lt"/>
              <a:buAutoNum type="arabicPeriod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制作难度大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30000"/>
              </a:lnSpc>
              <a:spcBef>
                <a:spcPts val="900"/>
              </a:spcBef>
            </a:pPr>
            <a:r>
              <a:rPr lang="zh-CN" altLang="en-US" sz="15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做一张票据时间花费在找票据模板和</a:t>
            </a:r>
            <a:r>
              <a:rPr lang="en-US" altLang="zh-CN" sz="15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PS</a:t>
            </a:r>
            <a:r>
              <a:rPr lang="zh-CN" altLang="en-US" sz="15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上，制作实训业务限定在特定的软件内。</a:t>
            </a:r>
            <a:endParaRPr lang="en-US" altLang="zh-CN" sz="15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  <a:p>
            <a:pPr marL="257175" indent="-257175">
              <a:lnSpc>
                <a:spcPct val="130000"/>
              </a:lnSpc>
              <a:spcBef>
                <a:spcPts val="900"/>
              </a:spcBef>
              <a:buFont typeface="+mj-lt"/>
              <a:buAutoNum type="arabicPeriod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更新频度低</a:t>
            </a:r>
            <a:endParaRPr lang="en-US" altLang="zh-CN" dirty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30000"/>
              </a:lnSpc>
              <a:spcBef>
                <a:spcPts val="900"/>
              </a:spcBef>
            </a:pPr>
            <a:r>
              <a:rPr lang="zh-CN" altLang="en-US" sz="1500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主要体现在会计票据及经济业务最新资源的获取途径少，一套业务票据用很多年。</a:t>
            </a:r>
            <a:endParaRPr lang="en-US" altLang="zh-CN" sz="1500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常见问题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graphicFrame>
        <p:nvGraphicFramePr>
          <p:cNvPr id="56" name="图示 55"/>
          <p:cNvGraphicFramePr/>
          <p:nvPr>
            <p:extLst>
              <p:ext uri="{D42A27DB-BD31-4B8C-83A1-F6EECF244321}">
                <p14:modId xmlns:p14="http://schemas.microsoft.com/office/powerpoint/2010/main" val="3241318607"/>
              </p:ext>
            </p:extLst>
          </p:nvPr>
        </p:nvGraphicFramePr>
        <p:xfrm>
          <a:off x="5025261" y="969286"/>
          <a:ext cx="3703665" cy="3541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5287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62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产品目标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graphicFrame>
        <p:nvGraphicFramePr>
          <p:cNvPr id="6" name="图示 5"/>
          <p:cNvGraphicFramePr/>
          <p:nvPr>
            <p:extLst/>
          </p:nvPr>
        </p:nvGraphicFramePr>
        <p:xfrm>
          <a:off x="-239893" y="762002"/>
          <a:ext cx="5450068" cy="4180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矩形 6"/>
          <p:cNvSpPr/>
          <p:nvPr/>
        </p:nvSpPr>
        <p:spPr>
          <a:xfrm>
            <a:off x="4154822" y="1955916"/>
            <a:ext cx="4598359" cy="176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8625" indent="-428625">
              <a:lnSpc>
                <a:spcPct val="13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宋体" panose="02010600030101010101" pitchFamily="2" charset="-122"/>
              </a:rPr>
              <a:t>提供标准、规范的票据模板和经济业务案例</a:t>
            </a:r>
            <a:endParaRPr lang="en-US" altLang="zh-CN" dirty="0">
              <a:latin typeface="宋体" panose="02010600030101010101" pitchFamily="2" charset="-122"/>
            </a:endParaRPr>
          </a:p>
          <a:p>
            <a:pPr marL="428625" indent="-428625">
              <a:lnSpc>
                <a:spcPct val="13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宋体" panose="02010600030101010101" pitchFamily="2" charset="-122"/>
              </a:rPr>
              <a:t>老师操作便捷、教学衔接无障碍</a:t>
            </a:r>
            <a:endParaRPr lang="en-US" altLang="zh-CN" dirty="0">
              <a:latin typeface="宋体" panose="02010600030101010101" pitchFamily="2" charset="-122"/>
            </a:endParaRPr>
          </a:p>
          <a:p>
            <a:pPr marL="428625" indent="-428625">
              <a:lnSpc>
                <a:spcPct val="13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latin typeface="宋体" panose="02010600030101010101" pitchFamily="2" charset="-122"/>
              </a:rPr>
              <a:t>覆盖命制题、考试全环节</a:t>
            </a:r>
            <a:endParaRPr lang="en-US" altLang="zh-CN" dirty="0"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70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产品简介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21493" y="911526"/>
            <a:ext cx="8251032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900"/>
              </a:spcBef>
            </a:pPr>
            <a:r>
              <a:rPr lang="zh-CN" altLang="en-US" dirty="0">
                <a:latin typeface="微软雅黑" pitchFamily="34" charset="-122"/>
              </a:rPr>
              <a:t>       会计票据工厂是一款教学工具软件。老师用它制作原始凭证、会计实务题；学生用它进行票据认知、原始凭证填制与审核练习，系统自动判分并提供知识点分析数据反馈。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Freeform 34"/>
          <p:cNvSpPr/>
          <p:nvPr/>
        </p:nvSpPr>
        <p:spPr>
          <a:xfrm rot="10800000">
            <a:off x="909966" y="3251399"/>
            <a:ext cx="1437101" cy="1440767"/>
          </a:xfrm>
          <a:custGeom>
            <a:avLst/>
            <a:gdLst>
              <a:gd name="connsiteX0" fmla="*/ 0 w 1717965"/>
              <a:gd name="connsiteY0" fmla="*/ 0 h 1722348"/>
              <a:gd name="connsiteX1" fmla="*/ 171506 w 1717965"/>
              <a:gd name="connsiteY1" fmla="*/ 8661 h 1722348"/>
              <a:gd name="connsiteX2" fmla="*/ 1717965 w 1717965"/>
              <a:gd name="connsiteY2" fmla="*/ 1722348 h 1722348"/>
              <a:gd name="connsiteX3" fmla="*/ 1052945 w 1717965"/>
              <a:gd name="connsiteY3" fmla="*/ 1722348 h 1722348"/>
              <a:gd name="connsiteX4" fmla="*/ 1052945 w 1717965"/>
              <a:gd name="connsiteY4" fmla="*/ 1722347 h 1722348"/>
              <a:gd name="connsiteX5" fmla="*/ 103511 w 1717965"/>
              <a:gd name="connsiteY5" fmla="*/ 670245 h 1722348"/>
              <a:gd name="connsiteX6" fmla="*/ 0 w 1717965"/>
              <a:gd name="connsiteY6" fmla="*/ 665018 h 1722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7965" h="1722348">
                <a:moveTo>
                  <a:pt x="0" y="0"/>
                </a:moveTo>
                <a:lnTo>
                  <a:pt x="171506" y="8661"/>
                </a:lnTo>
                <a:cubicBezTo>
                  <a:pt x="1040129" y="96874"/>
                  <a:pt x="1717965" y="830453"/>
                  <a:pt x="1717965" y="1722348"/>
                </a:cubicBezTo>
                <a:lnTo>
                  <a:pt x="1052945" y="1722348"/>
                </a:lnTo>
                <a:lnTo>
                  <a:pt x="1052945" y="1722347"/>
                </a:lnTo>
                <a:cubicBezTo>
                  <a:pt x="1052945" y="1174777"/>
                  <a:pt x="636794" y="724403"/>
                  <a:pt x="103511" y="670245"/>
                </a:cubicBezTo>
                <a:lnTo>
                  <a:pt x="0" y="66501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37" name="Freeform 36"/>
          <p:cNvSpPr/>
          <p:nvPr/>
        </p:nvSpPr>
        <p:spPr>
          <a:xfrm rot="5400000">
            <a:off x="2353668" y="3253232"/>
            <a:ext cx="1437101" cy="1440767"/>
          </a:xfrm>
          <a:custGeom>
            <a:avLst/>
            <a:gdLst>
              <a:gd name="connsiteX0" fmla="*/ 0 w 1717965"/>
              <a:gd name="connsiteY0" fmla="*/ 0 h 1722348"/>
              <a:gd name="connsiteX1" fmla="*/ 171506 w 1717965"/>
              <a:gd name="connsiteY1" fmla="*/ 8661 h 1722348"/>
              <a:gd name="connsiteX2" fmla="*/ 1717965 w 1717965"/>
              <a:gd name="connsiteY2" fmla="*/ 1722348 h 1722348"/>
              <a:gd name="connsiteX3" fmla="*/ 1052945 w 1717965"/>
              <a:gd name="connsiteY3" fmla="*/ 1722348 h 1722348"/>
              <a:gd name="connsiteX4" fmla="*/ 1052945 w 1717965"/>
              <a:gd name="connsiteY4" fmla="*/ 1722347 h 1722348"/>
              <a:gd name="connsiteX5" fmla="*/ 103511 w 1717965"/>
              <a:gd name="connsiteY5" fmla="*/ 670245 h 1722348"/>
              <a:gd name="connsiteX6" fmla="*/ 0 w 1717965"/>
              <a:gd name="connsiteY6" fmla="*/ 665018 h 1722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7965" h="1722348">
                <a:moveTo>
                  <a:pt x="0" y="0"/>
                </a:moveTo>
                <a:lnTo>
                  <a:pt x="171506" y="8661"/>
                </a:lnTo>
                <a:cubicBezTo>
                  <a:pt x="1040129" y="96874"/>
                  <a:pt x="1717965" y="830453"/>
                  <a:pt x="1717965" y="1722348"/>
                </a:cubicBezTo>
                <a:lnTo>
                  <a:pt x="1052945" y="1722348"/>
                </a:lnTo>
                <a:lnTo>
                  <a:pt x="1052945" y="1722347"/>
                </a:lnTo>
                <a:cubicBezTo>
                  <a:pt x="1052945" y="1174777"/>
                  <a:pt x="636794" y="724403"/>
                  <a:pt x="103511" y="670245"/>
                </a:cubicBezTo>
                <a:lnTo>
                  <a:pt x="0" y="66501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38" name="Rectangle 7"/>
          <p:cNvSpPr/>
          <p:nvPr/>
        </p:nvSpPr>
        <p:spPr>
          <a:xfrm rot="8100000">
            <a:off x="2039845" y="4098319"/>
            <a:ext cx="639433" cy="639433"/>
          </a:xfrm>
          <a:custGeom>
            <a:avLst/>
            <a:gdLst>
              <a:gd name="connsiteX0" fmla="*/ 0 w 764402"/>
              <a:gd name="connsiteY0" fmla="*/ 0 h 764402"/>
              <a:gd name="connsiteX1" fmla="*/ 764402 w 764402"/>
              <a:gd name="connsiteY1" fmla="*/ 0 h 764402"/>
              <a:gd name="connsiteX2" fmla="*/ 764402 w 764402"/>
              <a:gd name="connsiteY2" fmla="*/ 764402 h 764402"/>
              <a:gd name="connsiteX3" fmla="*/ 0 w 764402"/>
              <a:gd name="connsiteY3" fmla="*/ 764402 h 764402"/>
              <a:gd name="connsiteX4" fmla="*/ 0 w 764402"/>
              <a:gd name="connsiteY4" fmla="*/ 0 h 764402"/>
              <a:gd name="connsiteX0" fmla="*/ 0 w 764402"/>
              <a:gd name="connsiteY0" fmla="*/ 764402 h 764402"/>
              <a:gd name="connsiteX1" fmla="*/ 764402 w 764402"/>
              <a:gd name="connsiteY1" fmla="*/ 0 h 764402"/>
              <a:gd name="connsiteX2" fmla="*/ 764402 w 764402"/>
              <a:gd name="connsiteY2" fmla="*/ 764402 h 764402"/>
              <a:gd name="connsiteX3" fmla="*/ 0 w 764402"/>
              <a:gd name="connsiteY3" fmla="*/ 764402 h 76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4402" h="764402">
                <a:moveTo>
                  <a:pt x="0" y="764402"/>
                </a:moveTo>
                <a:lnTo>
                  <a:pt x="764402" y="0"/>
                </a:lnTo>
                <a:lnTo>
                  <a:pt x="764402" y="764402"/>
                </a:lnTo>
                <a:lnTo>
                  <a:pt x="0" y="76440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9" name="Freeform 41"/>
          <p:cNvSpPr/>
          <p:nvPr/>
        </p:nvSpPr>
        <p:spPr>
          <a:xfrm>
            <a:off x="2355502" y="1814297"/>
            <a:ext cx="1437101" cy="1440767"/>
          </a:xfrm>
          <a:custGeom>
            <a:avLst/>
            <a:gdLst>
              <a:gd name="connsiteX0" fmla="*/ 0 w 1717965"/>
              <a:gd name="connsiteY0" fmla="*/ 0 h 1722348"/>
              <a:gd name="connsiteX1" fmla="*/ 171506 w 1717965"/>
              <a:gd name="connsiteY1" fmla="*/ 8661 h 1722348"/>
              <a:gd name="connsiteX2" fmla="*/ 1717965 w 1717965"/>
              <a:gd name="connsiteY2" fmla="*/ 1722348 h 1722348"/>
              <a:gd name="connsiteX3" fmla="*/ 1052945 w 1717965"/>
              <a:gd name="connsiteY3" fmla="*/ 1722348 h 1722348"/>
              <a:gd name="connsiteX4" fmla="*/ 1052945 w 1717965"/>
              <a:gd name="connsiteY4" fmla="*/ 1722347 h 1722348"/>
              <a:gd name="connsiteX5" fmla="*/ 103511 w 1717965"/>
              <a:gd name="connsiteY5" fmla="*/ 670245 h 1722348"/>
              <a:gd name="connsiteX6" fmla="*/ 0 w 1717965"/>
              <a:gd name="connsiteY6" fmla="*/ 665018 h 1722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7965" h="1722348">
                <a:moveTo>
                  <a:pt x="0" y="0"/>
                </a:moveTo>
                <a:lnTo>
                  <a:pt x="171506" y="8661"/>
                </a:lnTo>
                <a:cubicBezTo>
                  <a:pt x="1040129" y="96874"/>
                  <a:pt x="1717965" y="830453"/>
                  <a:pt x="1717965" y="1722348"/>
                </a:cubicBezTo>
                <a:lnTo>
                  <a:pt x="1052945" y="1722348"/>
                </a:lnTo>
                <a:lnTo>
                  <a:pt x="1052945" y="1722347"/>
                </a:lnTo>
                <a:cubicBezTo>
                  <a:pt x="1052945" y="1174777"/>
                  <a:pt x="636794" y="724403"/>
                  <a:pt x="103511" y="670245"/>
                </a:cubicBezTo>
                <a:lnTo>
                  <a:pt x="0" y="6650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40" name="Rectangle 7"/>
          <p:cNvSpPr/>
          <p:nvPr/>
        </p:nvSpPr>
        <p:spPr>
          <a:xfrm rot="2700000">
            <a:off x="3198757" y="2927622"/>
            <a:ext cx="639433" cy="639433"/>
          </a:xfrm>
          <a:custGeom>
            <a:avLst/>
            <a:gdLst>
              <a:gd name="connsiteX0" fmla="*/ 0 w 764402"/>
              <a:gd name="connsiteY0" fmla="*/ 0 h 764402"/>
              <a:gd name="connsiteX1" fmla="*/ 764402 w 764402"/>
              <a:gd name="connsiteY1" fmla="*/ 0 h 764402"/>
              <a:gd name="connsiteX2" fmla="*/ 764402 w 764402"/>
              <a:gd name="connsiteY2" fmla="*/ 764402 h 764402"/>
              <a:gd name="connsiteX3" fmla="*/ 0 w 764402"/>
              <a:gd name="connsiteY3" fmla="*/ 764402 h 764402"/>
              <a:gd name="connsiteX4" fmla="*/ 0 w 764402"/>
              <a:gd name="connsiteY4" fmla="*/ 0 h 764402"/>
              <a:gd name="connsiteX0" fmla="*/ 0 w 764402"/>
              <a:gd name="connsiteY0" fmla="*/ 764402 h 764402"/>
              <a:gd name="connsiteX1" fmla="*/ 764402 w 764402"/>
              <a:gd name="connsiteY1" fmla="*/ 0 h 764402"/>
              <a:gd name="connsiteX2" fmla="*/ 764402 w 764402"/>
              <a:gd name="connsiteY2" fmla="*/ 764402 h 764402"/>
              <a:gd name="connsiteX3" fmla="*/ 0 w 764402"/>
              <a:gd name="connsiteY3" fmla="*/ 764402 h 76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4402" h="764402">
                <a:moveTo>
                  <a:pt x="0" y="764402"/>
                </a:moveTo>
                <a:lnTo>
                  <a:pt x="764402" y="0"/>
                </a:lnTo>
                <a:lnTo>
                  <a:pt x="764402" y="764402"/>
                </a:lnTo>
                <a:lnTo>
                  <a:pt x="0" y="76440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1" name="Freeform 47"/>
          <p:cNvSpPr/>
          <p:nvPr/>
        </p:nvSpPr>
        <p:spPr>
          <a:xfrm rot="16200000">
            <a:off x="911799" y="1812465"/>
            <a:ext cx="1437101" cy="1440767"/>
          </a:xfrm>
          <a:custGeom>
            <a:avLst/>
            <a:gdLst>
              <a:gd name="connsiteX0" fmla="*/ 0 w 1717965"/>
              <a:gd name="connsiteY0" fmla="*/ 0 h 1722348"/>
              <a:gd name="connsiteX1" fmla="*/ 171506 w 1717965"/>
              <a:gd name="connsiteY1" fmla="*/ 8661 h 1722348"/>
              <a:gd name="connsiteX2" fmla="*/ 1717965 w 1717965"/>
              <a:gd name="connsiteY2" fmla="*/ 1722348 h 1722348"/>
              <a:gd name="connsiteX3" fmla="*/ 1052945 w 1717965"/>
              <a:gd name="connsiteY3" fmla="*/ 1722348 h 1722348"/>
              <a:gd name="connsiteX4" fmla="*/ 1052945 w 1717965"/>
              <a:gd name="connsiteY4" fmla="*/ 1722347 h 1722348"/>
              <a:gd name="connsiteX5" fmla="*/ 103511 w 1717965"/>
              <a:gd name="connsiteY5" fmla="*/ 670245 h 1722348"/>
              <a:gd name="connsiteX6" fmla="*/ 0 w 1717965"/>
              <a:gd name="connsiteY6" fmla="*/ 665018 h 1722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7965" h="1722348">
                <a:moveTo>
                  <a:pt x="0" y="0"/>
                </a:moveTo>
                <a:lnTo>
                  <a:pt x="171506" y="8661"/>
                </a:lnTo>
                <a:cubicBezTo>
                  <a:pt x="1040129" y="96874"/>
                  <a:pt x="1717965" y="830453"/>
                  <a:pt x="1717965" y="1722348"/>
                </a:cubicBezTo>
                <a:lnTo>
                  <a:pt x="1052945" y="1722348"/>
                </a:lnTo>
                <a:lnTo>
                  <a:pt x="1052945" y="1722347"/>
                </a:lnTo>
                <a:cubicBezTo>
                  <a:pt x="1052945" y="1174777"/>
                  <a:pt x="636794" y="724403"/>
                  <a:pt x="103511" y="670245"/>
                </a:cubicBezTo>
                <a:lnTo>
                  <a:pt x="0" y="6650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42" name="Rectangle 7"/>
          <p:cNvSpPr/>
          <p:nvPr/>
        </p:nvSpPr>
        <p:spPr>
          <a:xfrm rot="18900000">
            <a:off x="2023292" y="1768711"/>
            <a:ext cx="639433" cy="639433"/>
          </a:xfrm>
          <a:custGeom>
            <a:avLst/>
            <a:gdLst>
              <a:gd name="connsiteX0" fmla="*/ 0 w 764402"/>
              <a:gd name="connsiteY0" fmla="*/ 0 h 764402"/>
              <a:gd name="connsiteX1" fmla="*/ 764402 w 764402"/>
              <a:gd name="connsiteY1" fmla="*/ 0 h 764402"/>
              <a:gd name="connsiteX2" fmla="*/ 764402 w 764402"/>
              <a:gd name="connsiteY2" fmla="*/ 764402 h 764402"/>
              <a:gd name="connsiteX3" fmla="*/ 0 w 764402"/>
              <a:gd name="connsiteY3" fmla="*/ 764402 h 764402"/>
              <a:gd name="connsiteX4" fmla="*/ 0 w 764402"/>
              <a:gd name="connsiteY4" fmla="*/ 0 h 764402"/>
              <a:gd name="connsiteX0" fmla="*/ 0 w 764402"/>
              <a:gd name="connsiteY0" fmla="*/ 764402 h 764402"/>
              <a:gd name="connsiteX1" fmla="*/ 764402 w 764402"/>
              <a:gd name="connsiteY1" fmla="*/ 0 h 764402"/>
              <a:gd name="connsiteX2" fmla="*/ 764402 w 764402"/>
              <a:gd name="connsiteY2" fmla="*/ 764402 h 764402"/>
              <a:gd name="connsiteX3" fmla="*/ 0 w 764402"/>
              <a:gd name="connsiteY3" fmla="*/ 764402 h 76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4402" h="764402">
                <a:moveTo>
                  <a:pt x="0" y="764402"/>
                </a:moveTo>
                <a:lnTo>
                  <a:pt x="764402" y="0"/>
                </a:lnTo>
                <a:lnTo>
                  <a:pt x="764402" y="764402"/>
                </a:lnTo>
                <a:lnTo>
                  <a:pt x="0" y="76440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3" name="Rectangle 7"/>
          <p:cNvSpPr/>
          <p:nvPr/>
        </p:nvSpPr>
        <p:spPr>
          <a:xfrm rot="13500000">
            <a:off x="864380" y="2939408"/>
            <a:ext cx="639433" cy="639433"/>
          </a:xfrm>
          <a:custGeom>
            <a:avLst/>
            <a:gdLst>
              <a:gd name="connsiteX0" fmla="*/ 0 w 764402"/>
              <a:gd name="connsiteY0" fmla="*/ 0 h 764402"/>
              <a:gd name="connsiteX1" fmla="*/ 764402 w 764402"/>
              <a:gd name="connsiteY1" fmla="*/ 0 h 764402"/>
              <a:gd name="connsiteX2" fmla="*/ 764402 w 764402"/>
              <a:gd name="connsiteY2" fmla="*/ 764402 h 764402"/>
              <a:gd name="connsiteX3" fmla="*/ 0 w 764402"/>
              <a:gd name="connsiteY3" fmla="*/ 764402 h 764402"/>
              <a:gd name="connsiteX4" fmla="*/ 0 w 764402"/>
              <a:gd name="connsiteY4" fmla="*/ 0 h 764402"/>
              <a:gd name="connsiteX0" fmla="*/ 0 w 764402"/>
              <a:gd name="connsiteY0" fmla="*/ 764402 h 764402"/>
              <a:gd name="connsiteX1" fmla="*/ 764402 w 764402"/>
              <a:gd name="connsiteY1" fmla="*/ 0 h 764402"/>
              <a:gd name="connsiteX2" fmla="*/ 764402 w 764402"/>
              <a:gd name="connsiteY2" fmla="*/ 764402 h 764402"/>
              <a:gd name="connsiteX3" fmla="*/ 0 w 764402"/>
              <a:gd name="connsiteY3" fmla="*/ 764402 h 76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4402" h="764402">
                <a:moveTo>
                  <a:pt x="0" y="764402"/>
                </a:moveTo>
                <a:lnTo>
                  <a:pt x="764402" y="0"/>
                </a:lnTo>
                <a:lnTo>
                  <a:pt x="764402" y="764402"/>
                </a:lnTo>
                <a:lnTo>
                  <a:pt x="0" y="76440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536127" y="2232389"/>
            <a:ext cx="161063" cy="225936"/>
            <a:chOff x="11169545" y="3992719"/>
            <a:chExt cx="214751" cy="301248"/>
          </a:xfrm>
        </p:grpSpPr>
        <p:sp>
          <p:nvSpPr>
            <p:cNvPr id="45" name="Freeform 332"/>
            <p:cNvSpPr>
              <a:spLocks noEditPoints="1"/>
            </p:cNvSpPr>
            <p:nvPr/>
          </p:nvSpPr>
          <p:spPr bwMode="auto">
            <a:xfrm>
              <a:off x="11194898" y="3992719"/>
              <a:ext cx="189398" cy="274403"/>
            </a:xfrm>
            <a:custGeom>
              <a:avLst/>
              <a:gdLst>
                <a:gd name="T0" fmla="*/ 122 w 127"/>
                <a:gd name="T1" fmla="*/ 30 h 184"/>
                <a:gd name="T2" fmla="*/ 99 w 127"/>
                <a:gd name="T3" fmla="*/ 30 h 184"/>
                <a:gd name="T4" fmla="*/ 93 w 127"/>
                <a:gd name="T5" fmla="*/ 30 h 184"/>
                <a:gd name="T6" fmla="*/ 93 w 127"/>
                <a:gd name="T7" fmla="*/ 24 h 184"/>
                <a:gd name="T8" fmla="*/ 93 w 127"/>
                <a:gd name="T9" fmla="*/ 0 h 184"/>
                <a:gd name="T10" fmla="*/ 0 w 127"/>
                <a:gd name="T11" fmla="*/ 0 h 184"/>
                <a:gd name="T12" fmla="*/ 0 w 127"/>
                <a:gd name="T13" fmla="*/ 184 h 184"/>
                <a:gd name="T14" fmla="*/ 127 w 127"/>
                <a:gd name="T15" fmla="*/ 184 h 184"/>
                <a:gd name="T16" fmla="*/ 127 w 127"/>
                <a:gd name="T17" fmla="*/ 30 h 184"/>
                <a:gd name="T18" fmla="*/ 122 w 127"/>
                <a:gd name="T19" fmla="*/ 30 h 184"/>
                <a:gd name="T20" fmla="*/ 111 w 127"/>
                <a:gd name="T21" fmla="*/ 152 h 184"/>
                <a:gd name="T22" fmla="*/ 16 w 127"/>
                <a:gd name="T23" fmla="*/ 152 h 184"/>
                <a:gd name="T24" fmla="*/ 16 w 127"/>
                <a:gd name="T25" fmla="*/ 145 h 184"/>
                <a:gd name="T26" fmla="*/ 111 w 127"/>
                <a:gd name="T27" fmla="*/ 145 h 184"/>
                <a:gd name="T28" fmla="*/ 111 w 127"/>
                <a:gd name="T29" fmla="*/ 152 h 184"/>
                <a:gd name="T30" fmla="*/ 111 w 127"/>
                <a:gd name="T31" fmla="*/ 127 h 184"/>
                <a:gd name="T32" fmla="*/ 16 w 127"/>
                <a:gd name="T33" fmla="*/ 127 h 184"/>
                <a:gd name="T34" fmla="*/ 16 w 127"/>
                <a:gd name="T35" fmla="*/ 120 h 184"/>
                <a:gd name="T36" fmla="*/ 111 w 127"/>
                <a:gd name="T37" fmla="*/ 120 h 184"/>
                <a:gd name="T38" fmla="*/ 111 w 127"/>
                <a:gd name="T39" fmla="*/ 127 h 184"/>
                <a:gd name="T40" fmla="*/ 111 w 127"/>
                <a:gd name="T41" fmla="*/ 103 h 184"/>
                <a:gd name="T42" fmla="*/ 16 w 127"/>
                <a:gd name="T43" fmla="*/ 103 h 184"/>
                <a:gd name="T44" fmla="*/ 16 w 127"/>
                <a:gd name="T45" fmla="*/ 96 h 184"/>
                <a:gd name="T46" fmla="*/ 111 w 127"/>
                <a:gd name="T47" fmla="*/ 96 h 184"/>
                <a:gd name="T48" fmla="*/ 111 w 127"/>
                <a:gd name="T49" fmla="*/ 103 h 184"/>
                <a:gd name="T50" fmla="*/ 111 w 127"/>
                <a:gd name="T51" fmla="*/ 77 h 184"/>
                <a:gd name="T52" fmla="*/ 16 w 127"/>
                <a:gd name="T53" fmla="*/ 77 h 184"/>
                <a:gd name="T54" fmla="*/ 16 w 127"/>
                <a:gd name="T55" fmla="*/ 69 h 184"/>
                <a:gd name="T56" fmla="*/ 111 w 127"/>
                <a:gd name="T57" fmla="*/ 69 h 184"/>
                <a:gd name="T58" fmla="*/ 111 w 127"/>
                <a:gd name="T59" fmla="*/ 77 h 184"/>
                <a:gd name="T60" fmla="*/ 111 w 127"/>
                <a:gd name="T61" fmla="*/ 52 h 184"/>
                <a:gd name="T62" fmla="*/ 16 w 127"/>
                <a:gd name="T63" fmla="*/ 52 h 184"/>
                <a:gd name="T64" fmla="*/ 16 w 127"/>
                <a:gd name="T65" fmla="*/ 45 h 184"/>
                <a:gd name="T66" fmla="*/ 111 w 127"/>
                <a:gd name="T67" fmla="*/ 45 h 184"/>
                <a:gd name="T68" fmla="*/ 111 w 127"/>
                <a:gd name="T69" fmla="*/ 5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7" h="184">
                  <a:moveTo>
                    <a:pt x="122" y="30"/>
                  </a:moveTo>
                  <a:lnTo>
                    <a:pt x="99" y="30"/>
                  </a:lnTo>
                  <a:lnTo>
                    <a:pt x="93" y="30"/>
                  </a:lnTo>
                  <a:lnTo>
                    <a:pt x="93" y="24"/>
                  </a:lnTo>
                  <a:lnTo>
                    <a:pt x="93" y="0"/>
                  </a:lnTo>
                  <a:lnTo>
                    <a:pt x="0" y="0"/>
                  </a:lnTo>
                  <a:lnTo>
                    <a:pt x="0" y="184"/>
                  </a:lnTo>
                  <a:lnTo>
                    <a:pt x="127" y="184"/>
                  </a:lnTo>
                  <a:lnTo>
                    <a:pt x="127" y="30"/>
                  </a:lnTo>
                  <a:lnTo>
                    <a:pt x="122" y="30"/>
                  </a:lnTo>
                  <a:close/>
                  <a:moveTo>
                    <a:pt x="111" y="152"/>
                  </a:moveTo>
                  <a:lnTo>
                    <a:pt x="16" y="152"/>
                  </a:lnTo>
                  <a:lnTo>
                    <a:pt x="16" y="145"/>
                  </a:lnTo>
                  <a:lnTo>
                    <a:pt x="111" y="145"/>
                  </a:lnTo>
                  <a:lnTo>
                    <a:pt x="111" y="152"/>
                  </a:lnTo>
                  <a:close/>
                  <a:moveTo>
                    <a:pt x="111" y="127"/>
                  </a:moveTo>
                  <a:lnTo>
                    <a:pt x="16" y="127"/>
                  </a:lnTo>
                  <a:lnTo>
                    <a:pt x="16" y="120"/>
                  </a:lnTo>
                  <a:lnTo>
                    <a:pt x="111" y="120"/>
                  </a:lnTo>
                  <a:lnTo>
                    <a:pt x="111" y="127"/>
                  </a:lnTo>
                  <a:close/>
                  <a:moveTo>
                    <a:pt x="111" y="103"/>
                  </a:moveTo>
                  <a:lnTo>
                    <a:pt x="16" y="103"/>
                  </a:lnTo>
                  <a:lnTo>
                    <a:pt x="16" y="96"/>
                  </a:lnTo>
                  <a:lnTo>
                    <a:pt x="111" y="96"/>
                  </a:lnTo>
                  <a:lnTo>
                    <a:pt x="111" y="103"/>
                  </a:lnTo>
                  <a:close/>
                  <a:moveTo>
                    <a:pt x="111" y="77"/>
                  </a:moveTo>
                  <a:lnTo>
                    <a:pt x="16" y="77"/>
                  </a:lnTo>
                  <a:lnTo>
                    <a:pt x="16" y="69"/>
                  </a:lnTo>
                  <a:lnTo>
                    <a:pt x="111" y="69"/>
                  </a:lnTo>
                  <a:lnTo>
                    <a:pt x="111" y="77"/>
                  </a:lnTo>
                  <a:close/>
                  <a:moveTo>
                    <a:pt x="111" y="52"/>
                  </a:moveTo>
                  <a:lnTo>
                    <a:pt x="16" y="52"/>
                  </a:lnTo>
                  <a:lnTo>
                    <a:pt x="16" y="45"/>
                  </a:lnTo>
                  <a:lnTo>
                    <a:pt x="111" y="45"/>
                  </a:lnTo>
                  <a:lnTo>
                    <a:pt x="11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33"/>
            <p:cNvSpPr>
              <a:spLocks/>
            </p:cNvSpPr>
            <p:nvPr/>
          </p:nvSpPr>
          <p:spPr bwMode="auto">
            <a:xfrm>
              <a:off x="11342538" y="3992719"/>
              <a:ext cx="34301" cy="35792"/>
            </a:xfrm>
            <a:custGeom>
              <a:avLst/>
              <a:gdLst>
                <a:gd name="T0" fmla="*/ 0 w 23"/>
                <a:gd name="T1" fmla="*/ 0 h 24"/>
                <a:gd name="T2" fmla="*/ 0 w 23"/>
                <a:gd name="T3" fmla="*/ 24 h 24"/>
                <a:gd name="T4" fmla="*/ 23 w 23"/>
                <a:gd name="T5" fmla="*/ 24 h 24"/>
                <a:gd name="T6" fmla="*/ 0 w 23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4">
                  <a:moveTo>
                    <a:pt x="0" y="0"/>
                  </a:moveTo>
                  <a:lnTo>
                    <a:pt x="0" y="24"/>
                  </a:lnTo>
                  <a:lnTo>
                    <a:pt x="23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34"/>
            <p:cNvSpPr>
              <a:spLocks/>
            </p:cNvSpPr>
            <p:nvPr/>
          </p:nvSpPr>
          <p:spPr bwMode="auto">
            <a:xfrm>
              <a:off x="11169545" y="4018072"/>
              <a:ext cx="187907" cy="275895"/>
            </a:xfrm>
            <a:custGeom>
              <a:avLst/>
              <a:gdLst>
                <a:gd name="T0" fmla="*/ 11 w 126"/>
                <a:gd name="T1" fmla="*/ 173 h 185"/>
                <a:gd name="T2" fmla="*/ 11 w 126"/>
                <a:gd name="T3" fmla="*/ 167 h 185"/>
                <a:gd name="T4" fmla="*/ 11 w 126"/>
                <a:gd name="T5" fmla="*/ 0 h 185"/>
                <a:gd name="T6" fmla="*/ 0 w 126"/>
                <a:gd name="T7" fmla="*/ 0 h 185"/>
                <a:gd name="T8" fmla="*/ 0 w 126"/>
                <a:gd name="T9" fmla="*/ 185 h 185"/>
                <a:gd name="T10" fmla="*/ 126 w 126"/>
                <a:gd name="T11" fmla="*/ 185 h 185"/>
                <a:gd name="T12" fmla="*/ 126 w 126"/>
                <a:gd name="T13" fmla="*/ 173 h 185"/>
                <a:gd name="T14" fmla="*/ 17 w 126"/>
                <a:gd name="T15" fmla="*/ 173 h 185"/>
                <a:gd name="T16" fmla="*/ 11 w 126"/>
                <a:gd name="T17" fmla="*/ 17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" h="185">
                  <a:moveTo>
                    <a:pt x="11" y="173"/>
                  </a:moveTo>
                  <a:lnTo>
                    <a:pt x="11" y="167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185"/>
                  </a:lnTo>
                  <a:lnTo>
                    <a:pt x="126" y="185"/>
                  </a:lnTo>
                  <a:lnTo>
                    <a:pt x="126" y="173"/>
                  </a:lnTo>
                  <a:lnTo>
                    <a:pt x="17" y="173"/>
                  </a:lnTo>
                  <a:lnTo>
                    <a:pt x="11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149064" y="2432640"/>
            <a:ext cx="221462" cy="215870"/>
            <a:chOff x="10420901" y="1154733"/>
            <a:chExt cx="295282" cy="287826"/>
          </a:xfrm>
          <a:solidFill>
            <a:schemeClr val="bg1"/>
          </a:solidFill>
        </p:grpSpPr>
        <p:sp>
          <p:nvSpPr>
            <p:cNvPr id="49" name="Freeform 104"/>
            <p:cNvSpPr>
              <a:spLocks/>
            </p:cNvSpPr>
            <p:nvPr/>
          </p:nvSpPr>
          <p:spPr bwMode="auto">
            <a:xfrm>
              <a:off x="10498450" y="1302374"/>
              <a:ext cx="40266" cy="92462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05"/>
            <p:cNvSpPr>
              <a:spLocks/>
            </p:cNvSpPr>
            <p:nvPr/>
          </p:nvSpPr>
          <p:spPr bwMode="auto">
            <a:xfrm>
              <a:off x="10561085" y="1302374"/>
              <a:ext cx="67110" cy="92462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06"/>
            <p:cNvSpPr>
              <a:spLocks/>
            </p:cNvSpPr>
            <p:nvPr/>
          </p:nvSpPr>
          <p:spPr bwMode="auto">
            <a:xfrm>
              <a:off x="10474588" y="1154733"/>
              <a:ext cx="34301" cy="59653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07"/>
            <p:cNvSpPr>
              <a:spLocks/>
            </p:cNvSpPr>
            <p:nvPr/>
          </p:nvSpPr>
          <p:spPr bwMode="auto">
            <a:xfrm>
              <a:off x="10628195" y="1154733"/>
              <a:ext cx="34301" cy="59653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08"/>
            <p:cNvSpPr>
              <a:spLocks noEditPoints="1"/>
            </p:cNvSpPr>
            <p:nvPr/>
          </p:nvSpPr>
          <p:spPr bwMode="auto">
            <a:xfrm>
              <a:off x="10420901" y="1178594"/>
              <a:ext cx="295282" cy="263965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970986" y="3992477"/>
            <a:ext cx="211395" cy="209159"/>
            <a:chOff x="9008619" y="1159207"/>
            <a:chExt cx="281860" cy="278878"/>
          </a:xfrm>
          <a:solidFill>
            <a:schemeClr val="bg1"/>
          </a:solidFill>
        </p:grpSpPr>
        <p:sp>
          <p:nvSpPr>
            <p:cNvPr id="55" name="Freeform 157"/>
            <p:cNvSpPr>
              <a:spLocks/>
            </p:cNvSpPr>
            <p:nvPr/>
          </p:nvSpPr>
          <p:spPr bwMode="auto">
            <a:xfrm>
              <a:off x="9199508" y="1159207"/>
              <a:ext cx="90971" cy="90971"/>
            </a:xfrm>
            <a:custGeom>
              <a:avLst/>
              <a:gdLst>
                <a:gd name="T0" fmla="*/ 31 w 42"/>
                <a:gd name="T1" fmla="*/ 39 h 42"/>
                <a:gd name="T2" fmla="*/ 22 w 42"/>
                <a:gd name="T3" fmla="*/ 39 h 42"/>
                <a:gd name="T4" fmla="*/ 3 w 42"/>
                <a:gd name="T5" fmla="*/ 20 h 42"/>
                <a:gd name="T6" fmla="*/ 3 w 42"/>
                <a:gd name="T7" fmla="*/ 10 h 42"/>
                <a:gd name="T8" fmla="*/ 10 w 42"/>
                <a:gd name="T9" fmla="*/ 3 h 42"/>
                <a:gd name="T10" fmla="*/ 20 w 42"/>
                <a:gd name="T11" fmla="*/ 3 h 42"/>
                <a:gd name="T12" fmla="*/ 39 w 42"/>
                <a:gd name="T13" fmla="*/ 22 h 42"/>
                <a:gd name="T14" fmla="*/ 39 w 42"/>
                <a:gd name="T15" fmla="*/ 31 h 42"/>
                <a:gd name="T16" fmla="*/ 31 w 42"/>
                <a:gd name="T17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31" y="39"/>
                  </a:moveTo>
                  <a:cubicBezTo>
                    <a:pt x="29" y="42"/>
                    <a:pt x="25" y="42"/>
                    <a:pt x="22" y="3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0" y="17"/>
                    <a:pt x="0" y="13"/>
                    <a:pt x="3" y="10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3" y="0"/>
                    <a:pt x="17" y="0"/>
                    <a:pt x="20" y="3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2" y="25"/>
                    <a:pt x="42" y="29"/>
                    <a:pt x="39" y="31"/>
                  </a:cubicBezTo>
                  <a:lnTo>
                    <a:pt x="31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58"/>
            <p:cNvSpPr>
              <a:spLocks/>
            </p:cNvSpPr>
            <p:nvPr/>
          </p:nvSpPr>
          <p:spPr bwMode="auto">
            <a:xfrm>
              <a:off x="9041428" y="1203946"/>
              <a:ext cx="202820" cy="204312"/>
            </a:xfrm>
            <a:custGeom>
              <a:avLst/>
              <a:gdLst>
                <a:gd name="T0" fmla="*/ 29 w 94"/>
                <a:gd name="T1" fmla="*/ 94 h 94"/>
                <a:gd name="T2" fmla="*/ 91 w 94"/>
                <a:gd name="T3" fmla="*/ 31 h 94"/>
                <a:gd name="T4" fmla="*/ 91 w 94"/>
                <a:gd name="T5" fmla="*/ 22 h 94"/>
                <a:gd name="T6" fmla="*/ 72 w 94"/>
                <a:gd name="T7" fmla="*/ 3 h 94"/>
                <a:gd name="T8" fmla="*/ 63 w 94"/>
                <a:gd name="T9" fmla="*/ 3 h 94"/>
                <a:gd name="T10" fmla="*/ 0 w 94"/>
                <a:gd name="T11" fmla="*/ 65 h 94"/>
                <a:gd name="T12" fmla="*/ 29 w 94"/>
                <a:gd name="T13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94">
                  <a:moveTo>
                    <a:pt x="29" y="94"/>
                  </a:moveTo>
                  <a:cubicBezTo>
                    <a:pt x="91" y="31"/>
                    <a:pt x="91" y="31"/>
                    <a:pt x="91" y="31"/>
                  </a:cubicBezTo>
                  <a:cubicBezTo>
                    <a:pt x="94" y="29"/>
                    <a:pt x="94" y="24"/>
                    <a:pt x="91" y="22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69" y="0"/>
                    <a:pt x="65" y="0"/>
                    <a:pt x="63" y="3"/>
                  </a:cubicBezTo>
                  <a:cubicBezTo>
                    <a:pt x="0" y="65"/>
                    <a:pt x="0" y="65"/>
                    <a:pt x="0" y="65"/>
                  </a:cubicBezTo>
                  <a:lnTo>
                    <a:pt x="29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59"/>
            <p:cNvSpPr>
              <a:spLocks/>
            </p:cNvSpPr>
            <p:nvPr/>
          </p:nvSpPr>
          <p:spPr bwMode="auto">
            <a:xfrm>
              <a:off x="9008619" y="1393345"/>
              <a:ext cx="46231" cy="44740"/>
            </a:xfrm>
            <a:custGeom>
              <a:avLst/>
              <a:gdLst>
                <a:gd name="T0" fmla="*/ 9 w 31"/>
                <a:gd name="T1" fmla="*/ 0 h 30"/>
                <a:gd name="T2" fmla="*/ 9 w 31"/>
                <a:gd name="T3" fmla="*/ 2 h 30"/>
                <a:gd name="T4" fmla="*/ 0 w 31"/>
                <a:gd name="T5" fmla="*/ 30 h 30"/>
                <a:gd name="T6" fmla="*/ 28 w 31"/>
                <a:gd name="T7" fmla="*/ 21 h 30"/>
                <a:gd name="T8" fmla="*/ 31 w 31"/>
                <a:gd name="T9" fmla="*/ 21 h 30"/>
                <a:gd name="T10" fmla="*/ 9 w 31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0">
                  <a:moveTo>
                    <a:pt x="9" y="0"/>
                  </a:moveTo>
                  <a:lnTo>
                    <a:pt x="9" y="2"/>
                  </a:lnTo>
                  <a:lnTo>
                    <a:pt x="0" y="30"/>
                  </a:lnTo>
                  <a:lnTo>
                    <a:pt x="28" y="21"/>
                  </a:lnTo>
                  <a:lnTo>
                    <a:pt x="31" y="21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8" name="Freeform 306"/>
          <p:cNvSpPr>
            <a:spLocks noEditPoints="1"/>
          </p:cNvSpPr>
          <p:nvPr/>
        </p:nvSpPr>
        <p:spPr bwMode="auto">
          <a:xfrm>
            <a:off x="1382118" y="3843159"/>
            <a:ext cx="172248" cy="253898"/>
          </a:xfrm>
          <a:custGeom>
            <a:avLst/>
            <a:gdLst>
              <a:gd name="T0" fmla="*/ 0 w 106"/>
              <a:gd name="T1" fmla="*/ 53 h 156"/>
              <a:gd name="T2" fmla="*/ 52 w 106"/>
              <a:gd name="T3" fmla="*/ 0 h 156"/>
              <a:gd name="T4" fmla="*/ 106 w 106"/>
              <a:gd name="T5" fmla="*/ 42 h 156"/>
              <a:gd name="T6" fmla="*/ 67 w 106"/>
              <a:gd name="T7" fmla="*/ 103 h 156"/>
              <a:gd name="T8" fmla="*/ 67 w 106"/>
              <a:gd name="T9" fmla="*/ 111 h 156"/>
              <a:gd name="T10" fmla="*/ 38 w 106"/>
              <a:gd name="T11" fmla="*/ 111 h 156"/>
              <a:gd name="T12" fmla="*/ 38 w 106"/>
              <a:gd name="T13" fmla="*/ 101 h 156"/>
              <a:gd name="T14" fmla="*/ 72 w 106"/>
              <a:gd name="T15" fmla="*/ 45 h 156"/>
              <a:gd name="T16" fmla="*/ 54 w 106"/>
              <a:gd name="T17" fmla="*/ 25 h 156"/>
              <a:gd name="T18" fmla="*/ 32 w 106"/>
              <a:gd name="T19" fmla="*/ 53 h 156"/>
              <a:gd name="T20" fmla="*/ 0 w 106"/>
              <a:gd name="T21" fmla="*/ 53 h 156"/>
              <a:gd name="T22" fmla="*/ 35 w 106"/>
              <a:gd name="T23" fmla="*/ 124 h 156"/>
              <a:gd name="T24" fmla="*/ 68 w 106"/>
              <a:gd name="T25" fmla="*/ 124 h 156"/>
              <a:gd name="T26" fmla="*/ 68 w 106"/>
              <a:gd name="T27" fmla="*/ 156 h 156"/>
              <a:gd name="T28" fmla="*/ 35 w 106"/>
              <a:gd name="T29" fmla="*/ 156 h 156"/>
              <a:gd name="T30" fmla="*/ 35 w 106"/>
              <a:gd name="T31" fmla="*/ 124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6" h="156">
                <a:moveTo>
                  <a:pt x="0" y="53"/>
                </a:moveTo>
                <a:cubicBezTo>
                  <a:pt x="1" y="23"/>
                  <a:pt x="21" y="0"/>
                  <a:pt x="52" y="0"/>
                </a:cubicBezTo>
                <a:cubicBezTo>
                  <a:pt x="93" y="0"/>
                  <a:pt x="106" y="25"/>
                  <a:pt x="106" y="42"/>
                </a:cubicBezTo>
                <a:cubicBezTo>
                  <a:pt x="106" y="82"/>
                  <a:pt x="70" y="77"/>
                  <a:pt x="67" y="103"/>
                </a:cubicBezTo>
                <a:cubicBezTo>
                  <a:pt x="67" y="111"/>
                  <a:pt x="67" y="111"/>
                  <a:pt x="67" y="111"/>
                </a:cubicBezTo>
                <a:cubicBezTo>
                  <a:pt x="38" y="111"/>
                  <a:pt x="38" y="111"/>
                  <a:pt x="38" y="11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41" y="64"/>
                  <a:pt x="73" y="68"/>
                  <a:pt x="72" y="45"/>
                </a:cubicBezTo>
                <a:cubicBezTo>
                  <a:pt x="72" y="32"/>
                  <a:pt x="65" y="25"/>
                  <a:pt x="54" y="25"/>
                </a:cubicBezTo>
                <a:cubicBezTo>
                  <a:pt x="39" y="25"/>
                  <a:pt x="32" y="38"/>
                  <a:pt x="32" y="53"/>
                </a:cubicBezTo>
                <a:lnTo>
                  <a:pt x="0" y="53"/>
                </a:lnTo>
                <a:close/>
                <a:moveTo>
                  <a:pt x="35" y="124"/>
                </a:moveTo>
                <a:cubicBezTo>
                  <a:pt x="68" y="124"/>
                  <a:pt x="68" y="124"/>
                  <a:pt x="68" y="124"/>
                </a:cubicBezTo>
                <a:cubicBezTo>
                  <a:pt x="68" y="156"/>
                  <a:pt x="68" y="156"/>
                  <a:pt x="68" y="156"/>
                </a:cubicBezTo>
                <a:cubicBezTo>
                  <a:pt x="35" y="156"/>
                  <a:pt x="35" y="156"/>
                  <a:pt x="35" y="156"/>
                </a:cubicBezTo>
                <a:lnTo>
                  <a:pt x="35" y="1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Text Placeholder 33"/>
          <p:cNvSpPr txBox="1">
            <a:spLocks/>
          </p:cNvSpPr>
          <p:nvPr/>
        </p:nvSpPr>
        <p:spPr>
          <a:xfrm>
            <a:off x="1469556" y="2691597"/>
            <a:ext cx="885944" cy="37395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350" dirty="0">
                <a:solidFill>
                  <a:schemeClr val="accent1"/>
                </a:solidFill>
                <a:latin typeface="+mn-ea"/>
              </a:rPr>
              <a:t>命题</a:t>
            </a:r>
            <a:endParaRPr lang="en-US" altLang="zh-CN" sz="1350" dirty="0">
              <a:solidFill>
                <a:schemeClr val="accent1"/>
              </a:solidFill>
              <a:latin typeface="+mn-ea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350" dirty="0">
                <a:solidFill>
                  <a:schemeClr val="accent1"/>
                </a:solidFill>
                <a:latin typeface="+mn-ea"/>
              </a:rPr>
              <a:t>制题</a:t>
            </a:r>
            <a:endParaRPr lang="en-AU" sz="135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0" name="Text Placeholder 33"/>
          <p:cNvSpPr txBox="1">
            <a:spLocks/>
          </p:cNvSpPr>
          <p:nvPr/>
        </p:nvSpPr>
        <p:spPr>
          <a:xfrm>
            <a:off x="2340340" y="2691597"/>
            <a:ext cx="885944" cy="37395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350" dirty="0">
                <a:solidFill>
                  <a:schemeClr val="accent3"/>
                </a:solidFill>
                <a:latin typeface="+mn-ea"/>
              </a:rPr>
              <a:t>实训</a:t>
            </a:r>
            <a:endParaRPr lang="en-US" altLang="zh-CN" sz="1350" dirty="0">
              <a:solidFill>
                <a:schemeClr val="accent3"/>
              </a:solidFill>
              <a:latin typeface="+mn-ea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350" dirty="0">
                <a:solidFill>
                  <a:schemeClr val="accent3"/>
                </a:solidFill>
                <a:latin typeface="+mn-ea"/>
              </a:rPr>
              <a:t>练习</a:t>
            </a:r>
            <a:endParaRPr lang="en-AU" sz="1350" dirty="0">
              <a:solidFill>
                <a:schemeClr val="accent3"/>
              </a:solidFill>
              <a:latin typeface="+mn-ea"/>
            </a:endParaRPr>
          </a:p>
        </p:txBody>
      </p:sp>
      <p:sp>
        <p:nvSpPr>
          <p:cNvPr id="61" name="Text Placeholder 33"/>
          <p:cNvSpPr txBox="1">
            <a:spLocks/>
          </p:cNvSpPr>
          <p:nvPr/>
        </p:nvSpPr>
        <p:spPr>
          <a:xfrm>
            <a:off x="2334717" y="3481897"/>
            <a:ext cx="885944" cy="37395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350" dirty="0">
                <a:solidFill>
                  <a:schemeClr val="accent5"/>
                </a:solidFill>
                <a:latin typeface="+mn-ea"/>
              </a:rPr>
              <a:t>组织</a:t>
            </a:r>
            <a:endParaRPr lang="en-AU" sz="1350" dirty="0">
              <a:solidFill>
                <a:schemeClr val="accent5"/>
              </a:solidFill>
              <a:latin typeface="+mn-ea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350" dirty="0">
                <a:solidFill>
                  <a:schemeClr val="accent5"/>
                </a:solidFill>
                <a:latin typeface="+mn-ea"/>
              </a:rPr>
              <a:t>考试</a:t>
            </a:r>
            <a:endParaRPr lang="en-AU" sz="135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62" name="Text Placeholder 33"/>
          <p:cNvSpPr txBox="1">
            <a:spLocks/>
          </p:cNvSpPr>
          <p:nvPr/>
        </p:nvSpPr>
        <p:spPr>
          <a:xfrm>
            <a:off x="1469556" y="3461114"/>
            <a:ext cx="885944" cy="37395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350" dirty="0">
                <a:solidFill>
                  <a:schemeClr val="accent6"/>
                </a:solidFill>
                <a:latin typeface="+mn-ea"/>
              </a:rPr>
              <a:t>成绩</a:t>
            </a:r>
            <a:endParaRPr lang="en-US" altLang="zh-CN" sz="1350" dirty="0">
              <a:solidFill>
                <a:schemeClr val="accent6"/>
              </a:solidFill>
              <a:latin typeface="+mn-ea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350" dirty="0">
                <a:solidFill>
                  <a:schemeClr val="accent6"/>
                </a:solidFill>
                <a:latin typeface="+mn-ea"/>
              </a:rPr>
              <a:t>分析</a:t>
            </a:r>
            <a:endParaRPr lang="en-AU" sz="1350" dirty="0">
              <a:solidFill>
                <a:schemeClr val="accent6"/>
              </a:solidFill>
              <a:latin typeface="+mn-ea"/>
            </a:endParaRPr>
          </a:p>
        </p:txBody>
      </p:sp>
      <p:sp>
        <p:nvSpPr>
          <p:cNvPr id="63" name="Oval 55"/>
          <p:cNvSpPr/>
          <p:nvPr/>
        </p:nvSpPr>
        <p:spPr>
          <a:xfrm>
            <a:off x="4332803" y="2780738"/>
            <a:ext cx="641520" cy="64151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4" name="Text Placeholder 33"/>
          <p:cNvSpPr txBox="1">
            <a:spLocks/>
          </p:cNvSpPr>
          <p:nvPr/>
        </p:nvSpPr>
        <p:spPr>
          <a:xfrm>
            <a:off x="4189123" y="3480062"/>
            <a:ext cx="889995" cy="37395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accent1"/>
                </a:solidFill>
                <a:latin typeface="+mn-ea"/>
              </a:rPr>
              <a:t>提供标准规范票据模板资源</a:t>
            </a:r>
            <a:endParaRPr lang="en-AU" sz="12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5" name="Oval 57"/>
          <p:cNvSpPr/>
          <p:nvPr/>
        </p:nvSpPr>
        <p:spPr>
          <a:xfrm>
            <a:off x="5384069" y="2785291"/>
            <a:ext cx="641520" cy="6415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05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6" name="Text Placeholder 33"/>
          <p:cNvSpPr txBox="1">
            <a:spLocks/>
          </p:cNvSpPr>
          <p:nvPr/>
        </p:nvSpPr>
        <p:spPr>
          <a:xfrm>
            <a:off x="5172923" y="3480062"/>
            <a:ext cx="1018378" cy="37395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accent3"/>
                </a:solidFill>
                <a:latin typeface="+mn-ea"/>
              </a:rPr>
              <a:t>支持</a:t>
            </a:r>
            <a:r>
              <a:rPr lang="en-US" altLang="zh-CN" sz="1200" dirty="0">
                <a:solidFill>
                  <a:schemeClr val="accent3"/>
                </a:solidFill>
                <a:latin typeface="+mn-ea"/>
              </a:rPr>
              <a:t>800</a:t>
            </a:r>
            <a:r>
              <a:rPr lang="zh-CN" altLang="en-US" sz="1200" dirty="0">
                <a:solidFill>
                  <a:schemeClr val="accent3"/>
                </a:solidFill>
                <a:latin typeface="+mn-ea"/>
              </a:rPr>
              <a:t>人并发实训练习和考试</a:t>
            </a:r>
            <a:endParaRPr lang="en-US" altLang="zh-CN" sz="1200" dirty="0">
              <a:solidFill>
                <a:schemeClr val="accent3"/>
              </a:solidFill>
              <a:latin typeface="+mn-ea"/>
            </a:endParaRPr>
          </a:p>
        </p:txBody>
      </p:sp>
      <p:sp>
        <p:nvSpPr>
          <p:cNvPr id="67" name="Oval 59"/>
          <p:cNvSpPr/>
          <p:nvPr/>
        </p:nvSpPr>
        <p:spPr>
          <a:xfrm>
            <a:off x="6475743" y="2780737"/>
            <a:ext cx="641520" cy="6415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8" name="Text Placeholder 33"/>
          <p:cNvSpPr txBox="1">
            <a:spLocks/>
          </p:cNvSpPr>
          <p:nvPr/>
        </p:nvSpPr>
        <p:spPr>
          <a:xfrm>
            <a:off x="6347457" y="3480062"/>
            <a:ext cx="936895" cy="37395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accent5"/>
                </a:solidFill>
                <a:latin typeface="+mn-ea"/>
              </a:rPr>
              <a:t>提供工业类、商贸类经济业务库</a:t>
            </a:r>
            <a:endParaRPr lang="en-AU" sz="1200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69" name="Oval 61"/>
          <p:cNvSpPr/>
          <p:nvPr/>
        </p:nvSpPr>
        <p:spPr>
          <a:xfrm>
            <a:off x="7518993" y="2780737"/>
            <a:ext cx="641520" cy="64151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70" name="Text Placeholder 33"/>
          <p:cNvSpPr txBox="1">
            <a:spLocks/>
          </p:cNvSpPr>
          <p:nvPr/>
        </p:nvSpPr>
        <p:spPr>
          <a:xfrm>
            <a:off x="7518994" y="3480062"/>
            <a:ext cx="700094" cy="37395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accent6"/>
                </a:solidFill>
                <a:latin typeface="+mn-ea"/>
              </a:rPr>
              <a:t>支持财经商贸核心课</a:t>
            </a:r>
            <a:endParaRPr lang="en-AU" sz="1200" dirty="0">
              <a:solidFill>
                <a:schemeClr val="accent6"/>
              </a:solidFill>
              <a:latin typeface="+mn-ea"/>
            </a:endParaRPr>
          </a:p>
        </p:txBody>
      </p:sp>
      <p:sp>
        <p:nvSpPr>
          <p:cNvPr id="71" name="Rounded Rectangle 63"/>
          <p:cNvSpPr/>
          <p:nvPr/>
        </p:nvSpPr>
        <p:spPr>
          <a:xfrm>
            <a:off x="4189123" y="4201635"/>
            <a:ext cx="4271311" cy="49053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rIns="135000" rtlCol="0" anchor="ctr"/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tx1"/>
                </a:solidFill>
                <a:latin typeface="+mn-ea"/>
              </a:rPr>
              <a:t>票据制作 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+ 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经济命制题  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+  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实训考试</a:t>
            </a:r>
            <a:endParaRPr lang="en-US" altLang="zh-CN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4373565" y="2923605"/>
            <a:ext cx="569387" cy="422573"/>
            <a:chOff x="5996670" y="3419004"/>
            <a:chExt cx="759183" cy="563431"/>
          </a:xfrm>
        </p:grpSpPr>
        <p:sp>
          <p:nvSpPr>
            <p:cNvPr id="73" name="文本框 72"/>
            <p:cNvSpPr txBox="1"/>
            <p:nvPr/>
          </p:nvSpPr>
          <p:spPr>
            <a:xfrm>
              <a:off x="5996670" y="3489992"/>
              <a:ext cx="75918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200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4" name="Freeform 309"/>
            <p:cNvSpPr>
              <a:spLocks/>
            </p:cNvSpPr>
            <p:nvPr/>
          </p:nvSpPr>
          <p:spPr bwMode="auto">
            <a:xfrm>
              <a:off x="6547748" y="3419004"/>
              <a:ext cx="191569" cy="193575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5417122" y="2926026"/>
            <a:ext cx="573511" cy="422573"/>
            <a:chOff x="5974636" y="3419004"/>
            <a:chExt cx="764681" cy="563431"/>
          </a:xfrm>
        </p:grpSpPr>
        <p:sp>
          <p:nvSpPr>
            <p:cNvPr id="76" name="文本框 75"/>
            <p:cNvSpPr txBox="1"/>
            <p:nvPr/>
          </p:nvSpPr>
          <p:spPr>
            <a:xfrm>
              <a:off x="5974636" y="3489992"/>
              <a:ext cx="75918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800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7" name="Freeform 309"/>
            <p:cNvSpPr>
              <a:spLocks/>
            </p:cNvSpPr>
            <p:nvPr/>
          </p:nvSpPr>
          <p:spPr bwMode="auto">
            <a:xfrm>
              <a:off x="6547748" y="3419004"/>
              <a:ext cx="191569" cy="193575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623141" y="2923605"/>
            <a:ext cx="444816" cy="422573"/>
            <a:chOff x="6146229" y="3419004"/>
            <a:chExt cx="593088" cy="563431"/>
          </a:xfrm>
        </p:grpSpPr>
        <p:sp>
          <p:nvSpPr>
            <p:cNvPr id="79" name="文本框 78"/>
            <p:cNvSpPr txBox="1"/>
            <p:nvPr/>
          </p:nvSpPr>
          <p:spPr>
            <a:xfrm>
              <a:off x="6146229" y="3489992"/>
              <a:ext cx="58819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30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0" name="Freeform 309"/>
            <p:cNvSpPr>
              <a:spLocks/>
            </p:cNvSpPr>
            <p:nvPr/>
          </p:nvSpPr>
          <p:spPr bwMode="auto">
            <a:xfrm>
              <a:off x="6547748" y="3419004"/>
              <a:ext cx="191569" cy="193575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649292" y="2923605"/>
            <a:ext cx="441307" cy="422573"/>
            <a:chOff x="6150908" y="3419004"/>
            <a:chExt cx="588409" cy="563431"/>
          </a:xfrm>
        </p:grpSpPr>
        <p:sp>
          <p:nvSpPr>
            <p:cNvPr id="82" name="文本框 81"/>
            <p:cNvSpPr txBox="1"/>
            <p:nvPr/>
          </p:nvSpPr>
          <p:spPr>
            <a:xfrm>
              <a:off x="6150908" y="3489992"/>
              <a:ext cx="58819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</a:rPr>
                <a:t>50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3" name="Freeform 309"/>
            <p:cNvSpPr>
              <a:spLocks/>
            </p:cNvSpPr>
            <p:nvPr/>
          </p:nvSpPr>
          <p:spPr bwMode="auto">
            <a:xfrm>
              <a:off x="6547748" y="3419004"/>
              <a:ext cx="191569" cy="193575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228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59" grpId="0"/>
      <p:bldP spid="60" grpId="0"/>
      <p:bldP spid="61" grpId="0"/>
      <p:bldP spid="62" grpId="0"/>
      <p:bldP spid="63" grpId="0" animBg="1"/>
      <p:bldP spid="64" grpId="0"/>
      <p:bldP spid="65" grpId="0" animBg="1"/>
      <p:bldP spid="66" grpId="0"/>
      <p:bldP spid="67" grpId="0" animBg="1"/>
      <p:bldP spid="68" grpId="0"/>
      <p:bldP spid="69" grpId="0" animBg="1"/>
      <p:bldP spid="70" grpId="0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产品目标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517180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55576" y="1707654"/>
            <a:ext cx="1872208" cy="1728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标注 2"/>
          <p:cNvSpPr/>
          <p:nvPr/>
        </p:nvSpPr>
        <p:spPr>
          <a:xfrm>
            <a:off x="755576" y="1035200"/>
            <a:ext cx="1872208" cy="576064"/>
          </a:xfrm>
          <a:prstGeom prst="wedgeRoundRect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FF0000"/>
                </a:solidFill>
              </a:rPr>
              <a:t>基础版</a:t>
            </a:r>
          </a:p>
        </p:txBody>
      </p:sp>
    </p:spTree>
    <p:extLst>
      <p:ext uri="{BB962C8B-B14F-4D97-AF65-F5344CB8AC3E}">
        <p14:creationId xmlns:p14="http://schemas.microsoft.com/office/powerpoint/2010/main" val="100608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产品安装及</a:t>
            </a:r>
            <a:r>
              <a:rPr lang="zh-CN" altLang="en-US" sz="2100" dirty="0" smtClean="0">
                <a:latin typeface="微软雅黑" panose="020B0503020204020204" pitchFamily="34" charset="-122"/>
              </a:rPr>
              <a:t>登录</a:t>
            </a:r>
            <a:endParaRPr lang="zh-CN" altLang="en-US" sz="2100" dirty="0">
              <a:latin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11969" y="955666"/>
            <a:ext cx="811053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lvl="1" indent="-257175">
              <a:lnSpc>
                <a:spcPct val="13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C00000"/>
                </a:solidFill>
                <a:latin typeface="+mn-ea"/>
              </a:rPr>
              <a:t>微信扫码登录，第一次使用的老师需要注册</a:t>
            </a:r>
            <a:endParaRPr lang="en-US" altLang="zh-CN" dirty="0">
              <a:solidFill>
                <a:srgbClr val="C00000"/>
              </a:solidFill>
              <a:latin typeface="+mn-ea"/>
            </a:endParaRPr>
          </a:p>
          <a:p>
            <a:pPr marL="600075" lvl="2" indent="-257175">
              <a:lnSpc>
                <a:spcPct val="130000"/>
              </a:lnSpc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altLang="zh-CN" sz="1500" dirty="0">
                <a:latin typeface="+mn-ea"/>
              </a:rPr>
              <a:t>XP</a:t>
            </a:r>
            <a:r>
              <a:rPr lang="zh-CN" altLang="en-US" sz="1500" dirty="0">
                <a:latin typeface="+mn-ea"/>
              </a:rPr>
              <a:t>和</a:t>
            </a:r>
            <a:r>
              <a:rPr lang="en-US" altLang="zh-CN" sz="1500" dirty="0">
                <a:latin typeface="+mn-ea"/>
              </a:rPr>
              <a:t>Win7</a:t>
            </a:r>
            <a:r>
              <a:rPr lang="zh-CN" altLang="en-US" sz="1500" dirty="0">
                <a:latin typeface="+mn-ea"/>
              </a:rPr>
              <a:t>系统需要安装</a:t>
            </a:r>
            <a:r>
              <a:rPr lang="en-US" altLang="zh-CN" sz="1500" dirty="0">
                <a:latin typeface="+mn-ea"/>
              </a:rPr>
              <a:t>.NET 4.0</a:t>
            </a:r>
            <a:r>
              <a:rPr lang="zh-CN" altLang="en-US" sz="1500" dirty="0">
                <a:latin typeface="+mn-ea"/>
              </a:rPr>
              <a:t>框架环境</a:t>
            </a:r>
            <a:endParaRPr lang="en-US" altLang="zh-CN" sz="1500" dirty="0">
              <a:latin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223" y="2036428"/>
            <a:ext cx="3567478" cy="2767652"/>
          </a:xfrm>
          <a:prstGeom prst="rect">
            <a:avLst/>
          </a:prstGeom>
        </p:spPr>
      </p:pic>
      <p:pic>
        <p:nvPicPr>
          <p:cNvPr id="8" name="图片 7" descr="C:\Users\ADMINI~1\AppData\Local\Temp\WeChat Files\87b19b0551cc93881a11831757faea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329" y="1823596"/>
            <a:ext cx="2249805" cy="233743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5022109" y="4161031"/>
            <a:ext cx="3600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</a:rPr>
              <a:t>扫码加入微信群即可获得试用支持账号</a:t>
            </a:r>
          </a:p>
        </p:txBody>
      </p:sp>
    </p:spTree>
    <p:extLst>
      <p:ext uri="{BB962C8B-B14F-4D97-AF65-F5344CB8AC3E}">
        <p14:creationId xmlns:p14="http://schemas.microsoft.com/office/powerpoint/2010/main" val="258452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4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提供</a:t>
            </a:r>
            <a:r>
              <a:rPr lang="en-US" altLang="zh-CN" sz="2100" dirty="0">
                <a:latin typeface="微软雅黑" panose="020B0503020204020204" pitchFamily="34" charset="-122"/>
              </a:rPr>
              <a:t>Word</a:t>
            </a:r>
            <a:r>
              <a:rPr lang="zh-CN" altLang="en-US" sz="2100" dirty="0">
                <a:latin typeface="微软雅黑" panose="020B0503020204020204" pitchFamily="34" charset="-122"/>
              </a:rPr>
              <a:t>、</a:t>
            </a:r>
            <a:r>
              <a:rPr lang="en-US" altLang="zh-CN" sz="2100" dirty="0">
                <a:latin typeface="微软雅黑" panose="020B0503020204020204" pitchFamily="34" charset="-122"/>
              </a:rPr>
              <a:t>PPT</a:t>
            </a:r>
            <a:r>
              <a:rPr lang="zh-CN" altLang="en-US" sz="2100" dirty="0">
                <a:latin typeface="微软雅黑" panose="020B0503020204020204" pitchFamily="34" charset="-122"/>
              </a:rPr>
              <a:t>办公助手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21493" y="911525"/>
            <a:ext cx="8251032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900"/>
              </a:spcBef>
            </a:pPr>
            <a:r>
              <a:rPr lang="zh-CN" altLang="en-US" dirty="0">
                <a:latin typeface="微软雅黑" pitchFamily="34" charset="-122"/>
              </a:rPr>
              <a:t>直接在</a:t>
            </a:r>
            <a:r>
              <a:rPr lang="en-US" altLang="zh-CN" dirty="0">
                <a:latin typeface="微软雅黑" pitchFamily="34" charset="-122"/>
              </a:rPr>
              <a:t>Word</a:t>
            </a:r>
            <a:r>
              <a:rPr lang="zh-CN" altLang="en-US" dirty="0">
                <a:latin typeface="微软雅黑" pitchFamily="34" charset="-122"/>
              </a:rPr>
              <a:t>和</a:t>
            </a:r>
            <a:r>
              <a:rPr lang="en-US" altLang="zh-CN" dirty="0">
                <a:latin typeface="微软雅黑" pitchFamily="34" charset="-122"/>
              </a:rPr>
              <a:t>PPT</a:t>
            </a:r>
            <a:r>
              <a:rPr lang="zh-CN" altLang="en-US" dirty="0">
                <a:latin typeface="微软雅黑" pitchFamily="34" charset="-122"/>
              </a:rPr>
              <a:t>中编制票据。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521495" y="1606148"/>
            <a:ext cx="7579519" cy="187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3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提供高清票据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21493" y="911525"/>
            <a:ext cx="8251032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900"/>
              </a:spcBef>
            </a:pPr>
            <a:r>
              <a:rPr lang="zh-CN" altLang="en-US" dirty="0">
                <a:latin typeface="微软雅黑" pitchFamily="34" charset="-122"/>
              </a:rPr>
              <a:t>矢量格式，打印不失真。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1403647"/>
            <a:ext cx="6401563" cy="337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0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云</a:t>
            </a:r>
            <a:r>
              <a:rPr lang="en-US" altLang="zh-CN" sz="2100" dirty="0">
                <a:latin typeface="微软雅黑" panose="020B0503020204020204" pitchFamily="34" charset="-122"/>
              </a:rPr>
              <a:t>T3</a:t>
            </a:r>
            <a:r>
              <a:rPr lang="zh-CN" altLang="en-US" sz="2100" dirty="0">
                <a:latin typeface="微软雅黑" panose="020B0503020204020204" pitchFamily="34" charset="-122"/>
              </a:rPr>
              <a:t>中使用票据工厂资源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21493" y="911525"/>
            <a:ext cx="8251032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900"/>
              </a:spcBef>
            </a:pPr>
            <a:r>
              <a:rPr lang="zh-CN" altLang="en-US" dirty="0">
                <a:latin typeface="微软雅黑" pitchFamily="34" charset="-122"/>
              </a:rPr>
              <a:t>云</a:t>
            </a:r>
            <a:r>
              <a:rPr lang="en-US" altLang="zh-CN" dirty="0">
                <a:latin typeface="微软雅黑" pitchFamily="34" charset="-122"/>
              </a:rPr>
              <a:t>T3</a:t>
            </a:r>
            <a:r>
              <a:rPr lang="zh-CN" altLang="en-US" dirty="0">
                <a:latin typeface="微软雅黑" pitchFamily="34" charset="-122"/>
              </a:rPr>
              <a:t>制题直接调用票据工厂制作好的票据。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88" y="1419622"/>
            <a:ext cx="7884368" cy="448828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3118" y="2729861"/>
            <a:ext cx="4015598" cy="28946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2099" y="2739667"/>
            <a:ext cx="5880124" cy="295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2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课程平台中使用票据工厂制作的试题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543610" y="987574"/>
            <a:ext cx="7431024" cy="370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84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分岗实训中使用票据工厂制作的试题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51" y="735665"/>
            <a:ext cx="8410101" cy="396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33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分岗实训中使用票据工厂制作的试题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42" y="869173"/>
            <a:ext cx="8249116" cy="391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8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数据统计与分析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graphicFrame>
        <p:nvGraphicFramePr>
          <p:cNvPr id="9" name="Chart 33"/>
          <p:cNvGraphicFramePr/>
          <p:nvPr>
            <p:extLst/>
          </p:nvPr>
        </p:nvGraphicFramePr>
        <p:xfrm>
          <a:off x="487936" y="1780106"/>
          <a:ext cx="5005460" cy="2681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5642137" y="1210356"/>
            <a:ext cx="2822990" cy="633980"/>
            <a:chOff x="7522849" y="2502804"/>
            <a:chExt cx="3763987" cy="845305"/>
          </a:xfrm>
        </p:grpSpPr>
        <p:sp>
          <p:nvSpPr>
            <p:cNvPr id="12" name="Oval 34"/>
            <p:cNvSpPr>
              <a:spLocks noChangeAspect="1"/>
            </p:cNvSpPr>
            <p:nvPr/>
          </p:nvSpPr>
          <p:spPr>
            <a:xfrm>
              <a:off x="7522849" y="2566524"/>
              <a:ext cx="610319" cy="610318"/>
            </a:xfrm>
            <a:prstGeom prst="ellipse">
              <a:avLst/>
            </a:prstGeom>
            <a:solidFill>
              <a:srgbClr val="7543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TextBox 35"/>
            <p:cNvSpPr txBox="1"/>
            <p:nvPr/>
          </p:nvSpPr>
          <p:spPr>
            <a:xfrm>
              <a:off x="8323036" y="2502804"/>
              <a:ext cx="1754733" cy="328294"/>
            </a:xfrm>
            <a:prstGeom prst="rect">
              <a:avLst/>
            </a:prstGeom>
            <a:noFill/>
          </p:spPr>
          <p:txBody>
            <a:bodyPr wrap="square" lIns="27000" rIns="27000" rtlCol="0">
              <a:spAutoFit/>
            </a:bodyPr>
            <a:lstStyle/>
            <a:p>
              <a:r>
                <a:rPr lang="zh-CN" altLang="en-US" sz="1000" dirty="0">
                  <a:solidFill>
                    <a:srgbClr val="75436E"/>
                  </a:solidFill>
                  <a:latin typeface="+mn-ea"/>
                </a:rPr>
                <a:t>试卷分析</a:t>
              </a:r>
              <a:endParaRPr lang="en-AU" sz="1000" dirty="0">
                <a:solidFill>
                  <a:srgbClr val="75436E"/>
                </a:solidFill>
                <a:latin typeface="+mn-ea"/>
              </a:endParaRPr>
            </a:p>
          </p:txBody>
        </p:sp>
        <p:sp>
          <p:nvSpPr>
            <p:cNvPr id="14" name="TextBox 36"/>
            <p:cNvSpPr txBox="1"/>
            <p:nvPr/>
          </p:nvSpPr>
          <p:spPr>
            <a:xfrm>
              <a:off x="8331488" y="2732557"/>
              <a:ext cx="2955348" cy="615552"/>
            </a:xfrm>
            <a:prstGeom prst="rect">
              <a:avLst/>
            </a:prstGeom>
            <a:noFill/>
          </p:spPr>
          <p:txBody>
            <a:bodyPr wrap="square" lIns="27000" rIns="27000" rtlCol="0">
              <a:spAutoFit/>
            </a:bodyPr>
            <a:lstStyle/>
            <a:p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从试卷答题角度进行数据统计和分析，有试卷成绩分布、试卷成绩单、知识点分析，有关键指标分析，有导出功能。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42137" y="1860291"/>
            <a:ext cx="2822990" cy="633980"/>
            <a:chOff x="7522849" y="3571321"/>
            <a:chExt cx="3763987" cy="845305"/>
          </a:xfrm>
        </p:grpSpPr>
        <p:sp>
          <p:nvSpPr>
            <p:cNvPr id="16" name="Oval 43"/>
            <p:cNvSpPr>
              <a:spLocks noChangeAspect="1"/>
            </p:cNvSpPr>
            <p:nvPr/>
          </p:nvSpPr>
          <p:spPr>
            <a:xfrm>
              <a:off x="7522849" y="3635041"/>
              <a:ext cx="610319" cy="610318"/>
            </a:xfrm>
            <a:prstGeom prst="ellipse">
              <a:avLst/>
            </a:prstGeom>
            <a:solidFill>
              <a:srgbClr val="A4CC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7" name="TextBox 45"/>
            <p:cNvSpPr txBox="1"/>
            <p:nvPr/>
          </p:nvSpPr>
          <p:spPr>
            <a:xfrm>
              <a:off x="8323036" y="3571321"/>
              <a:ext cx="1754733" cy="328294"/>
            </a:xfrm>
            <a:prstGeom prst="rect">
              <a:avLst/>
            </a:prstGeom>
            <a:noFill/>
          </p:spPr>
          <p:txBody>
            <a:bodyPr wrap="square" lIns="27000" rIns="27000" rtlCol="0">
              <a:spAutoFit/>
            </a:bodyPr>
            <a:lstStyle/>
            <a:p>
              <a:r>
                <a:rPr lang="zh-CN" altLang="en-US" sz="1000" dirty="0">
                  <a:solidFill>
                    <a:srgbClr val="A4CC29"/>
                  </a:solidFill>
                  <a:latin typeface="+mn-ea"/>
                </a:rPr>
                <a:t>班级分析</a:t>
              </a:r>
              <a:endParaRPr lang="en-AU" sz="1000" dirty="0">
                <a:solidFill>
                  <a:srgbClr val="A4CC29"/>
                </a:solidFill>
                <a:latin typeface="+mn-ea"/>
              </a:endParaRPr>
            </a:p>
          </p:txBody>
        </p:sp>
        <p:sp>
          <p:nvSpPr>
            <p:cNvPr id="18" name="TextBox 47"/>
            <p:cNvSpPr txBox="1"/>
            <p:nvPr/>
          </p:nvSpPr>
          <p:spPr>
            <a:xfrm>
              <a:off x="8331488" y="3801074"/>
              <a:ext cx="2955348" cy="615552"/>
            </a:xfrm>
            <a:prstGeom prst="rect">
              <a:avLst/>
            </a:prstGeom>
            <a:noFill/>
          </p:spPr>
          <p:txBody>
            <a:bodyPr wrap="square" lIns="27000" rIns="27000" rtlCol="0">
              <a:spAutoFit/>
            </a:bodyPr>
            <a:lstStyle/>
            <a:p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从班级角度进行学生答题数据的统计和分析，有班级学生名单及答题数据统计、知识点分析，有关键指标分析，有导出功能。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642137" y="2556984"/>
            <a:ext cx="2822990" cy="510869"/>
            <a:chOff x="7522849" y="4747774"/>
            <a:chExt cx="3763987" cy="681158"/>
          </a:xfrm>
        </p:grpSpPr>
        <p:sp>
          <p:nvSpPr>
            <p:cNvPr id="20" name="Oval 38"/>
            <p:cNvSpPr>
              <a:spLocks noChangeAspect="1"/>
            </p:cNvSpPr>
            <p:nvPr/>
          </p:nvSpPr>
          <p:spPr>
            <a:xfrm>
              <a:off x="7522849" y="4747774"/>
              <a:ext cx="610319" cy="610318"/>
            </a:xfrm>
            <a:prstGeom prst="ellipse">
              <a:avLst/>
            </a:prstGeom>
            <a:solidFill>
              <a:srgbClr val="118CE7"/>
            </a:solidFill>
            <a:ln>
              <a:solidFill>
                <a:srgbClr val="118C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TextBox 51"/>
            <p:cNvSpPr txBox="1"/>
            <p:nvPr/>
          </p:nvSpPr>
          <p:spPr>
            <a:xfrm>
              <a:off x="8323036" y="4747774"/>
              <a:ext cx="1754733" cy="328294"/>
            </a:xfrm>
            <a:prstGeom prst="rect">
              <a:avLst/>
            </a:prstGeom>
            <a:noFill/>
          </p:spPr>
          <p:txBody>
            <a:bodyPr wrap="square" lIns="27000" rIns="27000" rtlCol="0">
              <a:spAutoFit/>
            </a:bodyPr>
            <a:lstStyle/>
            <a:p>
              <a:r>
                <a:rPr lang="zh-CN" altLang="en-US" sz="1000" dirty="0">
                  <a:solidFill>
                    <a:srgbClr val="118CE7"/>
                  </a:solidFill>
                  <a:latin typeface="+mn-ea"/>
                </a:rPr>
                <a:t>任务分析</a:t>
              </a:r>
              <a:endParaRPr lang="en-AU" sz="1000" dirty="0">
                <a:solidFill>
                  <a:srgbClr val="118CE7"/>
                </a:solidFill>
                <a:latin typeface="+mn-ea"/>
              </a:endParaRPr>
            </a:p>
          </p:txBody>
        </p:sp>
        <p:sp>
          <p:nvSpPr>
            <p:cNvPr id="22" name="TextBox 52"/>
            <p:cNvSpPr txBox="1"/>
            <p:nvPr/>
          </p:nvSpPr>
          <p:spPr>
            <a:xfrm>
              <a:off x="8331488" y="4977527"/>
              <a:ext cx="2955348" cy="451405"/>
            </a:xfrm>
            <a:prstGeom prst="rect">
              <a:avLst/>
            </a:prstGeom>
            <a:noFill/>
          </p:spPr>
          <p:txBody>
            <a:bodyPr wrap="square" lIns="27000" rIns="27000" rtlCol="0">
              <a:spAutoFit/>
            </a:bodyPr>
            <a:lstStyle/>
            <a:p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对教师发布的教学任务进行跟踪，能够查看任务的执行情况和任务执行时间。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23" name="Text Placeholder 32"/>
          <p:cNvSpPr txBox="1">
            <a:spLocks/>
          </p:cNvSpPr>
          <p:nvPr/>
        </p:nvSpPr>
        <p:spPr>
          <a:xfrm>
            <a:off x="889888" y="1396085"/>
            <a:ext cx="2951288" cy="3757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tx2"/>
                </a:solidFill>
                <a:latin typeface="+mn-ea"/>
              </a:rPr>
              <a:t>独特的知识点设计理念，全面的学习数据，针对知识点的掌握情况绘制正确率、巩固率和个人知识点进步曲线。</a:t>
            </a:r>
          </a:p>
        </p:txBody>
      </p:sp>
      <p:sp>
        <p:nvSpPr>
          <p:cNvPr id="24" name="Text Placeholder 33"/>
          <p:cNvSpPr txBox="1">
            <a:spLocks/>
          </p:cNvSpPr>
          <p:nvPr/>
        </p:nvSpPr>
        <p:spPr>
          <a:xfrm>
            <a:off x="879637" y="1123603"/>
            <a:ext cx="3654744" cy="22223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基于知识点的数据分析，聚焦知识点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5652388" y="3127025"/>
            <a:ext cx="2822990" cy="510869"/>
            <a:chOff x="7522849" y="3571321"/>
            <a:chExt cx="3763987" cy="681158"/>
          </a:xfrm>
        </p:grpSpPr>
        <p:sp>
          <p:nvSpPr>
            <p:cNvPr id="26" name="Oval 43"/>
            <p:cNvSpPr>
              <a:spLocks noChangeAspect="1"/>
            </p:cNvSpPr>
            <p:nvPr/>
          </p:nvSpPr>
          <p:spPr>
            <a:xfrm>
              <a:off x="7522849" y="3635041"/>
              <a:ext cx="610319" cy="610318"/>
            </a:xfrm>
            <a:prstGeom prst="ellipse">
              <a:avLst/>
            </a:prstGeom>
            <a:solidFill>
              <a:srgbClr val="F15A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7" name="TextBox 45"/>
            <p:cNvSpPr txBox="1"/>
            <p:nvPr/>
          </p:nvSpPr>
          <p:spPr>
            <a:xfrm>
              <a:off x="8323036" y="3571321"/>
              <a:ext cx="1754733" cy="328294"/>
            </a:xfrm>
            <a:prstGeom prst="rect">
              <a:avLst/>
            </a:prstGeom>
            <a:noFill/>
          </p:spPr>
          <p:txBody>
            <a:bodyPr wrap="square" lIns="27000" rIns="27000" rtlCol="0">
              <a:spAutoFit/>
            </a:bodyPr>
            <a:lstStyle/>
            <a:p>
              <a:r>
                <a:rPr lang="zh-CN" altLang="en-US" sz="1000" dirty="0">
                  <a:solidFill>
                    <a:srgbClr val="F15A24"/>
                  </a:solidFill>
                  <a:latin typeface="+mn-ea"/>
                </a:rPr>
                <a:t>作业分析</a:t>
              </a:r>
              <a:endParaRPr lang="en-AU" sz="1000" dirty="0">
                <a:solidFill>
                  <a:srgbClr val="F15A24"/>
                </a:solidFill>
                <a:latin typeface="+mn-ea"/>
              </a:endParaRPr>
            </a:p>
          </p:txBody>
        </p:sp>
        <p:sp>
          <p:nvSpPr>
            <p:cNvPr id="28" name="TextBox 47"/>
            <p:cNvSpPr txBox="1"/>
            <p:nvPr/>
          </p:nvSpPr>
          <p:spPr>
            <a:xfrm>
              <a:off x="8331488" y="3801074"/>
              <a:ext cx="2955348" cy="451405"/>
            </a:xfrm>
            <a:prstGeom prst="rect">
              <a:avLst/>
            </a:prstGeom>
            <a:noFill/>
          </p:spPr>
          <p:txBody>
            <a:bodyPr wrap="square" lIns="27000" rIns="27000" rtlCol="0">
              <a:spAutoFit/>
            </a:bodyPr>
            <a:lstStyle/>
            <a:p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对教师发布的作业进行数据统计和分析，能够查看作业的执行情况、得分情况。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652388" y="3776961"/>
            <a:ext cx="2822990" cy="510869"/>
            <a:chOff x="7522849" y="4747774"/>
            <a:chExt cx="3763987" cy="681158"/>
          </a:xfrm>
        </p:grpSpPr>
        <p:sp>
          <p:nvSpPr>
            <p:cNvPr id="30" name="Oval 38"/>
            <p:cNvSpPr>
              <a:spLocks noChangeAspect="1"/>
            </p:cNvSpPr>
            <p:nvPr/>
          </p:nvSpPr>
          <p:spPr>
            <a:xfrm>
              <a:off x="7522849" y="4747774"/>
              <a:ext cx="610319" cy="610318"/>
            </a:xfrm>
            <a:prstGeom prst="ellipse">
              <a:avLst/>
            </a:prstGeom>
            <a:solidFill>
              <a:srgbClr val="FEC7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TextBox 51"/>
            <p:cNvSpPr txBox="1"/>
            <p:nvPr/>
          </p:nvSpPr>
          <p:spPr>
            <a:xfrm>
              <a:off x="8323036" y="4747774"/>
              <a:ext cx="1754733" cy="328294"/>
            </a:xfrm>
            <a:prstGeom prst="rect">
              <a:avLst/>
            </a:prstGeom>
            <a:noFill/>
          </p:spPr>
          <p:txBody>
            <a:bodyPr wrap="square" lIns="27000" rIns="27000" rtlCol="0">
              <a:spAutoFit/>
            </a:bodyPr>
            <a:lstStyle/>
            <a:p>
              <a:r>
                <a:rPr lang="zh-CN" altLang="en-US" sz="1000" dirty="0">
                  <a:solidFill>
                    <a:srgbClr val="FEC709"/>
                  </a:solidFill>
                  <a:latin typeface="+mn-ea"/>
                </a:rPr>
                <a:t>学生分析</a:t>
              </a:r>
              <a:endParaRPr lang="en-AU" sz="1000" dirty="0">
                <a:solidFill>
                  <a:srgbClr val="FEC709"/>
                </a:solidFill>
                <a:latin typeface="+mn-ea"/>
              </a:endParaRPr>
            </a:p>
          </p:txBody>
        </p:sp>
        <p:sp>
          <p:nvSpPr>
            <p:cNvPr id="32" name="TextBox 52"/>
            <p:cNvSpPr txBox="1"/>
            <p:nvPr/>
          </p:nvSpPr>
          <p:spPr>
            <a:xfrm>
              <a:off x="8331488" y="4977527"/>
              <a:ext cx="2955348" cy="451405"/>
            </a:xfrm>
            <a:prstGeom prst="rect">
              <a:avLst/>
            </a:prstGeom>
            <a:noFill/>
          </p:spPr>
          <p:txBody>
            <a:bodyPr wrap="square" lIns="27000" rIns="27000" rtlCol="0">
              <a:spAutoFit/>
            </a:bodyPr>
            <a:lstStyle/>
            <a:p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显示学生的总体数据指标和知识点掌握情况，可跟踪学生的试卷答题情况。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774653" y="2663086"/>
            <a:ext cx="230411" cy="230409"/>
            <a:chOff x="11121822" y="1145785"/>
            <a:chExt cx="307214" cy="307212"/>
          </a:xfrm>
          <a:solidFill>
            <a:schemeClr val="bg1"/>
          </a:solidFill>
        </p:grpSpPr>
        <p:sp>
          <p:nvSpPr>
            <p:cNvPr id="34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5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36" name="Freeform 142"/>
          <p:cNvSpPr>
            <a:spLocks/>
          </p:cNvSpPr>
          <p:nvPr/>
        </p:nvSpPr>
        <p:spPr bwMode="auto">
          <a:xfrm>
            <a:off x="5774652" y="3931244"/>
            <a:ext cx="219224" cy="178959"/>
          </a:xfrm>
          <a:custGeom>
            <a:avLst/>
            <a:gdLst>
              <a:gd name="T0" fmla="*/ 135 w 135"/>
              <a:gd name="T1" fmla="*/ 49 h 110"/>
              <a:gd name="T2" fmla="*/ 68 w 135"/>
              <a:gd name="T3" fmla="*/ 0 h 110"/>
              <a:gd name="T4" fmla="*/ 0 w 135"/>
              <a:gd name="T5" fmla="*/ 49 h 110"/>
              <a:gd name="T6" fmla="*/ 68 w 135"/>
              <a:gd name="T7" fmla="*/ 99 h 110"/>
              <a:gd name="T8" fmla="*/ 93 w 135"/>
              <a:gd name="T9" fmla="*/ 96 h 110"/>
              <a:gd name="T10" fmla="*/ 121 w 135"/>
              <a:gd name="T11" fmla="*/ 110 h 110"/>
              <a:gd name="T12" fmla="*/ 113 w 135"/>
              <a:gd name="T13" fmla="*/ 86 h 110"/>
              <a:gd name="T14" fmla="*/ 135 w 135"/>
              <a:gd name="T15" fmla="*/ 49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5" h="110">
                <a:moveTo>
                  <a:pt x="135" y="49"/>
                </a:moveTo>
                <a:cubicBezTo>
                  <a:pt x="135" y="22"/>
                  <a:pt x="105" y="0"/>
                  <a:pt x="68" y="0"/>
                </a:cubicBezTo>
                <a:cubicBezTo>
                  <a:pt x="30" y="0"/>
                  <a:pt x="0" y="22"/>
                  <a:pt x="0" y="49"/>
                </a:cubicBezTo>
                <a:cubicBezTo>
                  <a:pt x="0" y="77"/>
                  <a:pt x="30" y="99"/>
                  <a:pt x="68" y="99"/>
                </a:cubicBezTo>
                <a:cubicBezTo>
                  <a:pt x="76" y="99"/>
                  <a:pt x="85" y="98"/>
                  <a:pt x="93" y="96"/>
                </a:cubicBezTo>
                <a:cubicBezTo>
                  <a:pt x="95" y="95"/>
                  <a:pt x="121" y="110"/>
                  <a:pt x="121" y="110"/>
                </a:cubicBezTo>
                <a:cubicBezTo>
                  <a:pt x="113" y="86"/>
                  <a:pt x="113" y="86"/>
                  <a:pt x="113" y="86"/>
                </a:cubicBezTo>
                <a:cubicBezTo>
                  <a:pt x="126" y="77"/>
                  <a:pt x="135" y="64"/>
                  <a:pt x="13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sp>
        <p:nvSpPr>
          <p:cNvPr id="37" name="Freeform 149"/>
          <p:cNvSpPr>
            <a:spLocks/>
          </p:cNvSpPr>
          <p:nvPr/>
        </p:nvSpPr>
        <p:spPr bwMode="auto">
          <a:xfrm>
            <a:off x="5760799" y="1377618"/>
            <a:ext cx="230409" cy="225935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760800" y="2060617"/>
            <a:ext cx="233765" cy="145404"/>
            <a:chOff x="8292784" y="1202455"/>
            <a:chExt cx="311687" cy="193872"/>
          </a:xfrm>
          <a:solidFill>
            <a:schemeClr val="bg1"/>
          </a:solidFill>
        </p:grpSpPr>
        <p:sp>
          <p:nvSpPr>
            <p:cNvPr id="39" name="Freeform 151"/>
            <p:cNvSpPr>
              <a:spLocks/>
            </p:cNvSpPr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740017" y="3288217"/>
            <a:ext cx="301993" cy="248306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42" name="Freeform 223"/>
            <p:cNvSpPr>
              <a:spLocks/>
            </p:cNvSpPr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3" name="Freeform 224"/>
            <p:cNvSpPr>
              <a:spLocks/>
            </p:cNvSpPr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" name="Freeform 225"/>
            <p:cNvSpPr>
              <a:spLocks/>
            </p:cNvSpPr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5" name="Freeform 226"/>
            <p:cNvSpPr>
              <a:spLocks/>
            </p:cNvSpPr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6" name="Freeform 227"/>
            <p:cNvSpPr>
              <a:spLocks/>
            </p:cNvSpPr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7" name="Freeform 228"/>
            <p:cNvSpPr>
              <a:spLocks/>
            </p:cNvSpPr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194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series"/>
        </p:bldSub>
      </p:bldGraphic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产品特点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21496" y="911525"/>
            <a:ext cx="8101013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900"/>
              </a:spcBef>
            </a:pPr>
            <a:r>
              <a:rPr lang="zh-CN" altLang="en-US" sz="1600" dirty="0">
                <a:latin typeface="宋体" panose="02010600030101010101" pitchFamily="2" charset="-122"/>
              </a:rPr>
              <a:t>会计票据工厂是一款教学工具软件。老师用它制作原始凭证、经济业务实训题，学生用它进行实训练习、系统自动判分并进行数据分析反馈给老师，贯穿了命制题考试全环节。</a:t>
            </a:r>
            <a:endParaRPr lang="en-US" altLang="zh-CN" sz="1600" dirty="0">
              <a:latin typeface="宋体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65183" y="1875134"/>
            <a:ext cx="1248213" cy="3072881"/>
            <a:chOff x="852210" y="1680671"/>
            <a:chExt cx="2748042" cy="6765192"/>
          </a:xfrm>
        </p:grpSpPr>
        <p:sp>
          <p:nvSpPr>
            <p:cNvPr id="8" name="Text Placeholder 32"/>
            <p:cNvSpPr txBox="1">
              <a:spLocks/>
            </p:cNvSpPr>
            <p:nvPr/>
          </p:nvSpPr>
          <p:spPr>
            <a:xfrm>
              <a:off x="852210" y="4364696"/>
              <a:ext cx="2748042" cy="4081167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zh-CN" altLang="en-US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Roboto light"/>
                </a:rPr>
                <a:t>票据模板按行业用途进行了分类，可以快速进行分类和自定义检索，鼠标点击就可以完成，对操作系统依赖小。</a:t>
              </a:r>
              <a:endParaRPr lang="en-US" sz="12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Roboto light"/>
              </a:endParaRPr>
            </a:p>
          </p:txBody>
        </p:sp>
        <p:sp>
          <p:nvSpPr>
            <p:cNvPr id="9" name="Text Placeholder 33"/>
            <p:cNvSpPr txBox="1">
              <a:spLocks/>
            </p:cNvSpPr>
            <p:nvPr/>
          </p:nvSpPr>
          <p:spPr>
            <a:xfrm>
              <a:off x="1043541" y="3269267"/>
              <a:ext cx="2060658" cy="37152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800" dirty="0">
                  <a:solidFill>
                    <a:schemeClr val="accent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Roboto medium"/>
                </a:rPr>
                <a:t>简单实用</a:t>
              </a:r>
              <a:endParaRPr lang="en-AU" sz="1800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Roboto medium"/>
              </a:endParaRPr>
            </a:p>
          </p:txBody>
        </p:sp>
        <p:sp>
          <p:nvSpPr>
            <p:cNvPr id="10" name="Oval 57"/>
            <p:cNvSpPr/>
            <p:nvPr/>
          </p:nvSpPr>
          <p:spPr>
            <a:xfrm>
              <a:off x="1447864" y="1680671"/>
              <a:ext cx="1256032" cy="12560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741043" y="2033548"/>
              <a:ext cx="665654" cy="550273"/>
              <a:chOff x="3638550" y="1752601"/>
              <a:chExt cx="357188" cy="295275"/>
            </a:xfrm>
            <a:solidFill>
              <a:schemeClr val="bg1"/>
            </a:solidFill>
          </p:grpSpPr>
          <p:sp>
            <p:nvSpPr>
              <p:cNvPr id="13" name="Freeform 88"/>
              <p:cNvSpPr>
                <a:spLocks/>
              </p:cNvSpPr>
              <p:nvPr/>
            </p:nvSpPr>
            <p:spPr bwMode="auto">
              <a:xfrm>
                <a:off x="3735388" y="2009776"/>
                <a:ext cx="163513" cy="38100"/>
              </a:xfrm>
              <a:custGeom>
                <a:avLst/>
                <a:gdLst>
                  <a:gd name="T0" fmla="*/ 62 w 71"/>
                  <a:gd name="T1" fmla="*/ 7 h 16"/>
                  <a:gd name="T2" fmla="*/ 46 w 71"/>
                  <a:gd name="T3" fmla="*/ 7 h 16"/>
                  <a:gd name="T4" fmla="*/ 46 w 71"/>
                  <a:gd name="T5" fmla="*/ 0 h 16"/>
                  <a:gd name="T6" fmla="*/ 25 w 71"/>
                  <a:gd name="T7" fmla="*/ 0 h 16"/>
                  <a:gd name="T8" fmla="*/ 25 w 71"/>
                  <a:gd name="T9" fmla="*/ 7 h 16"/>
                  <a:gd name="T10" fmla="*/ 8 w 71"/>
                  <a:gd name="T11" fmla="*/ 7 h 16"/>
                  <a:gd name="T12" fmla="*/ 0 w 71"/>
                  <a:gd name="T13" fmla="*/ 16 h 16"/>
                  <a:gd name="T14" fmla="*/ 71 w 71"/>
                  <a:gd name="T15" fmla="*/ 16 h 16"/>
                  <a:gd name="T16" fmla="*/ 62 w 71"/>
                  <a:gd name="T1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16">
                    <a:moveTo>
                      <a:pt x="62" y="7"/>
                    </a:moveTo>
                    <a:cubicBezTo>
                      <a:pt x="46" y="7"/>
                      <a:pt x="46" y="7"/>
                      <a:pt x="46" y="7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4" y="7"/>
                      <a:pt x="0" y="11"/>
                      <a:pt x="0" y="16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1" y="11"/>
                      <a:pt x="67" y="7"/>
                      <a:pt x="6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宋体" panose="02010600030101010101" pitchFamily="2" charset="-122"/>
                </a:endParaRPr>
              </a:p>
            </p:txBody>
          </p:sp>
          <p:sp>
            <p:nvSpPr>
              <p:cNvPr id="14" name="Freeform 89"/>
              <p:cNvSpPr>
                <a:spLocks noEditPoints="1"/>
              </p:cNvSpPr>
              <p:nvPr/>
            </p:nvSpPr>
            <p:spPr bwMode="auto">
              <a:xfrm>
                <a:off x="3638550" y="1752601"/>
                <a:ext cx="357188" cy="250825"/>
              </a:xfrm>
              <a:custGeom>
                <a:avLst/>
                <a:gdLst>
                  <a:gd name="T0" fmla="*/ 151 w 155"/>
                  <a:gd name="T1" fmla="*/ 0 h 109"/>
                  <a:gd name="T2" fmla="*/ 4 w 155"/>
                  <a:gd name="T3" fmla="*/ 0 h 109"/>
                  <a:gd name="T4" fmla="*/ 0 w 155"/>
                  <a:gd name="T5" fmla="*/ 3 h 109"/>
                  <a:gd name="T6" fmla="*/ 0 w 155"/>
                  <a:gd name="T7" fmla="*/ 105 h 109"/>
                  <a:gd name="T8" fmla="*/ 4 w 155"/>
                  <a:gd name="T9" fmla="*/ 109 h 109"/>
                  <a:gd name="T10" fmla="*/ 151 w 155"/>
                  <a:gd name="T11" fmla="*/ 109 h 109"/>
                  <a:gd name="T12" fmla="*/ 155 w 155"/>
                  <a:gd name="T13" fmla="*/ 105 h 109"/>
                  <a:gd name="T14" fmla="*/ 155 w 155"/>
                  <a:gd name="T15" fmla="*/ 3 h 109"/>
                  <a:gd name="T16" fmla="*/ 151 w 155"/>
                  <a:gd name="T17" fmla="*/ 0 h 109"/>
                  <a:gd name="T18" fmla="*/ 140 w 155"/>
                  <a:gd name="T19" fmla="*/ 101 h 109"/>
                  <a:gd name="T20" fmla="*/ 136 w 155"/>
                  <a:gd name="T21" fmla="*/ 98 h 109"/>
                  <a:gd name="T22" fmla="*/ 140 w 155"/>
                  <a:gd name="T23" fmla="*/ 95 h 109"/>
                  <a:gd name="T24" fmla="*/ 143 w 155"/>
                  <a:gd name="T25" fmla="*/ 98 h 109"/>
                  <a:gd name="T26" fmla="*/ 140 w 155"/>
                  <a:gd name="T27" fmla="*/ 101 h 109"/>
                  <a:gd name="T28" fmla="*/ 145 w 155"/>
                  <a:gd name="T29" fmla="*/ 87 h 109"/>
                  <a:gd name="T30" fmla="*/ 9 w 155"/>
                  <a:gd name="T31" fmla="*/ 87 h 109"/>
                  <a:gd name="T32" fmla="*/ 9 w 155"/>
                  <a:gd name="T33" fmla="*/ 9 h 109"/>
                  <a:gd name="T34" fmla="*/ 145 w 155"/>
                  <a:gd name="T35" fmla="*/ 9 h 109"/>
                  <a:gd name="T36" fmla="*/ 145 w 155"/>
                  <a:gd name="T37" fmla="*/ 8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5" h="109">
                    <a:moveTo>
                      <a:pt x="15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151" y="109"/>
                      <a:pt x="151" y="109"/>
                      <a:pt x="151" y="109"/>
                    </a:cubicBezTo>
                    <a:cubicBezTo>
                      <a:pt x="153" y="109"/>
                      <a:pt x="155" y="107"/>
                      <a:pt x="155" y="105"/>
                    </a:cubicBezTo>
                    <a:cubicBezTo>
                      <a:pt x="155" y="3"/>
                      <a:pt x="155" y="3"/>
                      <a:pt x="155" y="3"/>
                    </a:cubicBezTo>
                    <a:cubicBezTo>
                      <a:pt x="155" y="1"/>
                      <a:pt x="153" y="0"/>
                      <a:pt x="151" y="0"/>
                    </a:cubicBezTo>
                    <a:close/>
                    <a:moveTo>
                      <a:pt x="140" y="101"/>
                    </a:moveTo>
                    <a:cubicBezTo>
                      <a:pt x="138" y="101"/>
                      <a:pt x="136" y="100"/>
                      <a:pt x="136" y="98"/>
                    </a:cubicBezTo>
                    <a:cubicBezTo>
                      <a:pt x="136" y="96"/>
                      <a:pt x="138" y="95"/>
                      <a:pt x="140" y="95"/>
                    </a:cubicBezTo>
                    <a:cubicBezTo>
                      <a:pt x="141" y="95"/>
                      <a:pt x="143" y="96"/>
                      <a:pt x="143" y="98"/>
                    </a:cubicBezTo>
                    <a:cubicBezTo>
                      <a:pt x="143" y="100"/>
                      <a:pt x="141" y="101"/>
                      <a:pt x="140" y="101"/>
                    </a:cubicBezTo>
                    <a:close/>
                    <a:moveTo>
                      <a:pt x="145" y="87"/>
                    </a:moveTo>
                    <a:cubicBezTo>
                      <a:pt x="9" y="87"/>
                      <a:pt x="9" y="87"/>
                      <a:pt x="9" y="87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45" y="9"/>
                      <a:pt x="145" y="9"/>
                      <a:pt x="145" y="9"/>
                    </a:cubicBezTo>
                    <a:lnTo>
                      <a:pt x="14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宋体" panose="02010600030101010101" pitchFamily="2" charset="-122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2991313" y="1875135"/>
            <a:ext cx="1214589" cy="3072880"/>
            <a:chOff x="3541701" y="1680671"/>
            <a:chExt cx="2674015" cy="6765191"/>
          </a:xfrm>
        </p:grpSpPr>
        <p:sp>
          <p:nvSpPr>
            <p:cNvPr id="16" name="Text Placeholder 32"/>
            <p:cNvSpPr txBox="1">
              <a:spLocks/>
            </p:cNvSpPr>
            <p:nvPr/>
          </p:nvSpPr>
          <p:spPr>
            <a:xfrm>
              <a:off x="3541701" y="4364692"/>
              <a:ext cx="2674015" cy="4081170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zh-CN" altLang="en-US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Roboto light"/>
                </a:rPr>
                <a:t>票据制作中提供了日期选择、档案选择，运行了公式自动运算，提供了票据克隆等功能，一分钟就能生成一张标准票据。企业档案支持一键填表。</a:t>
              </a:r>
              <a:endParaRPr lang="en-US" altLang="zh-CN" sz="12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Roboto light"/>
              </a:endParaRPr>
            </a:p>
          </p:txBody>
        </p:sp>
        <p:sp>
          <p:nvSpPr>
            <p:cNvPr id="17" name="Text Placeholder 33"/>
            <p:cNvSpPr txBox="1">
              <a:spLocks/>
            </p:cNvSpPr>
            <p:nvPr/>
          </p:nvSpPr>
          <p:spPr>
            <a:xfrm>
              <a:off x="3721433" y="3269267"/>
              <a:ext cx="2060658" cy="37152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800" dirty="0">
                  <a:solidFill>
                    <a:schemeClr val="accent3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Roboto medium"/>
                </a:rPr>
                <a:t>票据制作快</a:t>
              </a:r>
              <a:endParaRPr lang="en-AU" sz="1800" dirty="0">
                <a:solidFill>
                  <a:schemeClr val="accent3"/>
                </a:solidFill>
                <a:latin typeface="宋体" panose="02010600030101010101" pitchFamily="2" charset="-122"/>
                <a:ea typeface="宋体" panose="02010600030101010101" pitchFamily="2" charset="-122"/>
                <a:cs typeface="Roboto medium"/>
              </a:endParaRPr>
            </a:p>
          </p:txBody>
        </p:sp>
        <p:sp>
          <p:nvSpPr>
            <p:cNvPr id="18" name="Oval 19"/>
            <p:cNvSpPr/>
            <p:nvPr/>
          </p:nvSpPr>
          <p:spPr>
            <a:xfrm>
              <a:off x="4125756" y="1680671"/>
              <a:ext cx="1256032" cy="12560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320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390968" y="1970612"/>
              <a:ext cx="721588" cy="593308"/>
              <a:chOff x="5108575" y="3992563"/>
              <a:chExt cx="428625" cy="352426"/>
            </a:xfrm>
            <a:solidFill>
              <a:schemeClr val="bg1"/>
            </a:solidFill>
          </p:grpSpPr>
          <p:sp>
            <p:nvSpPr>
              <p:cNvPr id="20" name="Freeform 223"/>
              <p:cNvSpPr>
                <a:spLocks/>
              </p:cNvSpPr>
              <p:nvPr/>
            </p:nvSpPr>
            <p:spPr bwMode="auto">
              <a:xfrm>
                <a:off x="5108575" y="3998913"/>
                <a:ext cx="201613" cy="106363"/>
              </a:xfrm>
              <a:custGeom>
                <a:avLst/>
                <a:gdLst>
                  <a:gd name="T0" fmla="*/ 127 w 127"/>
                  <a:gd name="T1" fmla="*/ 30 h 67"/>
                  <a:gd name="T2" fmla="*/ 93 w 127"/>
                  <a:gd name="T3" fmla="*/ 0 h 67"/>
                  <a:gd name="T4" fmla="*/ 0 w 127"/>
                  <a:gd name="T5" fmla="*/ 36 h 67"/>
                  <a:gd name="T6" fmla="*/ 35 w 127"/>
                  <a:gd name="T7" fmla="*/ 67 h 67"/>
                  <a:gd name="T8" fmla="*/ 127 w 127"/>
                  <a:gd name="T9" fmla="*/ 3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67">
                    <a:moveTo>
                      <a:pt x="127" y="30"/>
                    </a:moveTo>
                    <a:lnTo>
                      <a:pt x="93" y="0"/>
                    </a:lnTo>
                    <a:lnTo>
                      <a:pt x="0" y="36"/>
                    </a:lnTo>
                    <a:lnTo>
                      <a:pt x="35" y="67"/>
                    </a:lnTo>
                    <a:lnTo>
                      <a:pt x="127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宋体" panose="02010600030101010101" pitchFamily="2" charset="-122"/>
                </a:endParaRPr>
              </a:p>
            </p:txBody>
          </p:sp>
          <p:sp>
            <p:nvSpPr>
              <p:cNvPr id="21" name="Freeform 224"/>
              <p:cNvSpPr>
                <a:spLocks/>
              </p:cNvSpPr>
              <p:nvPr/>
            </p:nvSpPr>
            <p:spPr bwMode="auto">
              <a:xfrm>
                <a:off x="5324475" y="4168776"/>
                <a:ext cx="147638" cy="176213"/>
              </a:xfrm>
              <a:custGeom>
                <a:avLst/>
                <a:gdLst>
                  <a:gd name="T0" fmla="*/ 0 w 93"/>
                  <a:gd name="T1" fmla="*/ 0 h 111"/>
                  <a:gd name="T2" fmla="*/ 0 w 93"/>
                  <a:gd name="T3" fmla="*/ 111 h 111"/>
                  <a:gd name="T4" fmla="*/ 93 w 93"/>
                  <a:gd name="T5" fmla="*/ 73 h 111"/>
                  <a:gd name="T6" fmla="*/ 93 w 93"/>
                  <a:gd name="T7" fmla="*/ 15 h 111"/>
                  <a:gd name="T8" fmla="*/ 41 w 93"/>
                  <a:gd name="T9" fmla="*/ 37 h 111"/>
                  <a:gd name="T10" fmla="*/ 0 w 93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111">
                    <a:moveTo>
                      <a:pt x="0" y="0"/>
                    </a:moveTo>
                    <a:lnTo>
                      <a:pt x="0" y="111"/>
                    </a:lnTo>
                    <a:lnTo>
                      <a:pt x="93" y="73"/>
                    </a:lnTo>
                    <a:lnTo>
                      <a:pt x="93" y="15"/>
                    </a:lnTo>
                    <a:lnTo>
                      <a:pt x="41" y="3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宋体" panose="02010600030101010101" pitchFamily="2" charset="-122"/>
                </a:endParaRPr>
              </a:p>
            </p:txBody>
          </p:sp>
          <p:sp>
            <p:nvSpPr>
              <p:cNvPr id="22" name="Freeform 225"/>
              <p:cNvSpPr>
                <a:spLocks/>
              </p:cNvSpPr>
              <p:nvPr/>
            </p:nvSpPr>
            <p:spPr bwMode="auto">
              <a:xfrm>
                <a:off x="5334000" y="4110038"/>
                <a:ext cx="203200" cy="104775"/>
              </a:xfrm>
              <a:custGeom>
                <a:avLst/>
                <a:gdLst>
                  <a:gd name="T0" fmla="*/ 0 w 128"/>
                  <a:gd name="T1" fmla="*/ 36 h 66"/>
                  <a:gd name="T2" fmla="*/ 36 w 128"/>
                  <a:gd name="T3" fmla="*/ 66 h 66"/>
                  <a:gd name="T4" fmla="*/ 128 w 128"/>
                  <a:gd name="T5" fmla="*/ 29 h 66"/>
                  <a:gd name="T6" fmla="*/ 93 w 128"/>
                  <a:gd name="T7" fmla="*/ 0 h 66"/>
                  <a:gd name="T8" fmla="*/ 0 w 128"/>
                  <a:gd name="T9" fmla="*/ 3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66">
                    <a:moveTo>
                      <a:pt x="0" y="36"/>
                    </a:moveTo>
                    <a:lnTo>
                      <a:pt x="36" y="66"/>
                    </a:lnTo>
                    <a:lnTo>
                      <a:pt x="128" y="29"/>
                    </a:lnTo>
                    <a:lnTo>
                      <a:pt x="93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宋体" panose="02010600030101010101" pitchFamily="2" charset="-122"/>
                </a:endParaRPr>
              </a:p>
            </p:txBody>
          </p:sp>
          <p:sp>
            <p:nvSpPr>
              <p:cNvPr id="23" name="Freeform 226"/>
              <p:cNvSpPr>
                <a:spLocks/>
              </p:cNvSpPr>
              <p:nvPr/>
            </p:nvSpPr>
            <p:spPr bwMode="auto">
              <a:xfrm>
                <a:off x="5319713" y="3992563"/>
                <a:ext cx="203200" cy="109538"/>
              </a:xfrm>
              <a:custGeom>
                <a:avLst/>
                <a:gdLst>
                  <a:gd name="T0" fmla="*/ 128 w 128"/>
                  <a:gd name="T1" fmla="*/ 36 h 69"/>
                  <a:gd name="T2" fmla="*/ 35 w 128"/>
                  <a:gd name="T3" fmla="*/ 0 h 69"/>
                  <a:gd name="T4" fmla="*/ 0 w 128"/>
                  <a:gd name="T5" fmla="*/ 32 h 69"/>
                  <a:gd name="T6" fmla="*/ 93 w 128"/>
                  <a:gd name="T7" fmla="*/ 69 h 69"/>
                  <a:gd name="T8" fmla="*/ 128 w 128"/>
                  <a:gd name="T9" fmla="*/ 3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69">
                    <a:moveTo>
                      <a:pt x="128" y="36"/>
                    </a:moveTo>
                    <a:lnTo>
                      <a:pt x="35" y="0"/>
                    </a:lnTo>
                    <a:lnTo>
                      <a:pt x="0" y="32"/>
                    </a:lnTo>
                    <a:lnTo>
                      <a:pt x="93" y="69"/>
                    </a:lnTo>
                    <a:lnTo>
                      <a:pt x="128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宋体" panose="02010600030101010101" pitchFamily="2" charset="-122"/>
                </a:endParaRPr>
              </a:p>
            </p:txBody>
          </p:sp>
          <p:sp>
            <p:nvSpPr>
              <p:cNvPr id="24" name="Freeform 227"/>
              <p:cNvSpPr>
                <a:spLocks/>
              </p:cNvSpPr>
              <p:nvPr/>
            </p:nvSpPr>
            <p:spPr bwMode="auto">
              <a:xfrm>
                <a:off x="5165725" y="4181476"/>
                <a:ext cx="147638" cy="163513"/>
              </a:xfrm>
              <a:custGeom>
                <a:avLst/>
                <a:gdLst>
                  <a:gd name="T0" fmla="*/ 0 w 93"/>
                  <a:gd name="T1" fmla="*/ 11 h 103"/>
                  <a:gd name="T2" fmla="*/ 0 w 93"/>
                  <a:gd name="T3" fmla="*/ 65 h 103"/>
                  <a:gd name="T4" fmla="*/ 93 w 93"/>
                  <a:gd name="T5" fmla="*/ 103 h 103"/>
                  <a:gd name="T6" fmla="*/ 93 w 93"/>
                  <a:gd name="T7" fmla="*/ 0 h 103"/>
                  <a:gd name="T8" fmla="*/ 57 w 93"/>
                  <a:gd name="T9" fmla="*/ 34 h 103"/>
                  <a:gd name="T10" fmla="*/ 0 w 93"/>
                  <a:gd name="T11" fmla="*/ 1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103">
                    <a:moveTo>
                      <a:pt x="0" y="11"/>
                    </a:moveTo>
                    <a:lnTo>
                      <a:pt x="0" y="65"/>
                    </a:lnTo>
                    <a:lnTo>
                      <a:pt x="93" y="103"/>
                    </a:lnTo>
                    <a:lnTo>
                      <a:pt x="93" y="0"/>
                    </a:lnTo>
                    <a:lnTo>
                      <a:pt x="57" y="34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宋体" panose="02010600030101010101" pitchFamily="2" charset="-122"/>
                </a:endParaRPr>
              </a:p>
            </p:txBody>
          </p:sp>
          <p:sp>
            <p:nvSpPr>
              <p:cNvPr id="25" name="Freeform 228"/>
              <p:cNvSpPr>
                <a:spLocks/>
              </p:cNvSpPr>
              <p:nvPr/>
            </p:nvSpPr>
            <p:spPr bwMode="auto">
              <a:xfrm>
                <a:off x="5108575" y="4114801"/>
                <a:ext cx="200025" cy="109538"/>
              </a:xfrm>
              <a:custGeom>
                <a:avLst/>
                <a:gdLst>
                  <a:gd name="T0" fmla="*/ 126 w 126"/>
                  <a:gd name="T1" fmla="*/ 36 h 69"/>
                  <a:gd name="T2" fmla="*/ 33 w 126"/>
                  <a:gd name="T3" fmla="*/ 0 h 69"/>
                  <a:gd name="T4" fmla="*/ 0 w 126"/>
                  <a:gd name="T5" fmla="*/ 31 h 69"/>
                  <a:gd name="T6" fmla="*/ 91 w 126"/>
                  <a:gd name="T7" fmla="*/ 69 h 69"/>
                  <a:gd name="T8" fmla="*/ 126 w 126"/>
                  <a:gd name="T9" fmla="*/ 3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69">
                    <a:moveTo>
                      <a:pt x="126" y="36"/>
                    </a:moveTo>
                    <a:lnTo>
                      <a:pt x="33" y="0"/>
                    </a:lnTo>
                    <a:lnTo>
                      <a:pt x="0" y="31"/>
                    </a:lnTo>
                    <a:lnTo>
                      <a:pt x="91" y="69"/>
                    </a:lnTo>
                    <a:lnTo>
                      <a:pt x="126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宋体" panose="02010600030101010101" pitchFamily="2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883816" y="1875135"/>
            <a:ext cx="1266404" cy="3072880"/>
            <a:chOff x="6071421" y="1680671"/>
            <a:chExt cx="2788089" cy="6765191"/>
          </a:xfrm>
        </p:grpSpPr>
        <p:sp>
          <p:nvSpPr>
            <p:cNvPr id="27" name="Text Placeholder 32"/>
            <p:cNvSpPr txBox="1">
              <a:spLocks/>
            </p:cNvSpPr>
            <p:nvPr/>
          </p:nvSpPr>
          <p:spPr>
            <a:xfrm>
              <a:off x="6071421" y="4377670"/>
              <a:ext cx="2788089" cy="4068192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zh-CN" altLang="en-US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Roboto light"/>
                </a:rPr>
                <a:t>票据、企业档案、经济业务的题面、答案可以一键导出到</a:t>
              </a:r>
              <a:r>
                <a:rPr lang="en-US" altLang="zh-CN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Roboto light"/>
                </a:rPr>
                <a:t>Word</a:t>
              </a:r>
              <a:r>
                <a:rPr lang="zh-CN" altLang="en-US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Roboto light"/>
                </a:rPr>
                <a:t>文档中。</a:t>
              </a:r>
              <a:endParaRPr lang="en-US" altLang="zh-CN" sz="12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Roboto light"/>
              </a:endParaRPr>
            </a:p>
          </p:txBody>
        </p:sp>
        <p:sp>
          <p:nvSpPr>
            <p:cNvPr id="28" name="Text Placeholder 33"/>
            <p:cNvSpPr txBox="1">
              <a:spLocks/>
            </p:cNvSpPr>
            <p:nvPr/>
          </p:nvSpPr>
          <p:spPr>
            <a:xfrm>
              <a:off x="6409909" y="3269267"/>
              <a:ext cx="2060658" cy="37152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800" dirty="0">
                  <a:solidFill>
                    <a:schemeClr val="accent5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Roboto medium"/>
                </a:rPr>
                <a:t>命制题</a:t>
              </a:r>
              <a:r>
                <a:rPr lang="en-US" altLang="zh-CN" sz="1800" dirty="0">
                  <a:solidFill>
                    <a:schemeClr val="accent5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Roboto medium"/>
                </a:rPr>
                <a:t/>
              </a:r>
              <a:br>
                <a:rPr lang="en-US" altLang="zh-CN" sz="1800" dirty="0">
                  <a:solidFill>
                    <a:schemeClr val="accent5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Roboto medium"/>
                </a:rPr>
              </a:br>
              <a:r>
                <a:rPr lang="zh-CN" altLang="en-US" sz="1800" dirty="0">
                  <a:solidFill>
                    <a:schemeClr val="accent5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Roboto medium"/>
                </a:rPr>
                <a:t>容易</a:t>
              </a:r>
              <a:endParaRPr lang="en-AU" sz="1800" dirty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  <a:cs typeface="Roboto medium"/>
              </a:endParaRPr>
            </a:p>
          </p:txBody>
        </p:sp>
        <p:sp>
          <p:nvSpPr>
            <p:cNvPr id="29" name="Oval 22"/>
            <p:cNvSpPr/>
            <p:nvPr/>
          </p:nvSpPr>
          <p:spPr>
            <a:xfrm>
              <a:off x="6814232" y="1680671"/>
              <a:ext cx="1256032" cy="12560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7239000" y="1975335"/>
              <a:ext cx="415989" cy="583540"/>
              <a:chOff x="11169545" y="3992719"/>
              <a:chExt cx="214751" cy="301248"/>
            </a:xfrm>
          </p:grpSpPr>
          <p:sp>
            <p:nvSpPr>
              <p:cNvPr id="31" name="Freeform 332"/>
              <p:cNvSpPr>
                <a:spLocks noEditPoints="1"/>
              </p:cNvSpPr>
              <p:nvPr/>
            </p:nvSpPr>
            <p:spPr bwMode="auto">
              <a:xfrm>
                <a:off x="11194898" y="3992719"/>
                <a:ext cx="189398" cy="274403"/>
              </a:xfrm>
              <a:custGeom>
                <a:avLst/>
                <a:gdLst>
                  <a:gd name="T0" fmla="*/ 122 w 127"/>
                  <a:gd name="T1" fmla="*/ 30 h 184"/>
                  <a:gd name="T2" fmla="*/ 99 w 127"/>
                  <a:gd name="T3" fmla="*/ 30 h 184"/>
                  <a:gd name="T4" fmla="*/ 93 w 127"/>
                  <a:gd name="T5" fmla="*/ 30 h 184"/>
                  <a:gd name="T6" fmla="*/ 93 w 127"/>
                  <a:gd name="T7" fmla="*/ 24 h 184"/>
                  <a:gd name="T8" fmla="*/ 93 w 127"/>
                  <a:gd name="T9" fmla="*/ 0 h 184"/>
                  <a:gd name="T10" fmla="*/ 0 w 127"/>
                  <a:gd name="T11" fmla="*/ 0 h 184"/>
                  <a:gd name="T12" fmla="*/ 0 w 127"/>
                  <a:gd name="T13" fmla="*/ 184 h 184"/>
                  <a:gd name="T14" fmla="*/ 127 w 127"/>
                  <a:gd name="T15" fmla="*/ 184 h 184"/>
                  <a:gd name="T16" fmla="*/ 127 w 127"/>
                  <a:gd name="T17" fmla="*/ 30 h 184"/>
                  <a:gd name="T18" fmla="*/ 122 w 127"/>
                  <a:gd name="T19" fmla="*/ 30 h 184"/>
                  <a:gd name="T20" fmla="*/ 111 w 127"/>
                  <a:gd name="T21" fmla="*/ 152 h 184"/>
                  <a:gd name="T22" fmla="*/ 16 w 127"/>
                  <a:gd name="T23" fmla="*/ 152 h 184"/>
                  <a:gd name="T24" fmla="*/ 16 w 127"/>
                  <a:gd name="T25" fmla="*/ 145 h 184"/>
                  <a:gd name="T26" fmla="*/ 111 w 127"/>
                  <a:gd name="T27" fmla="*/ 145 h 184"/>
                  <a:gd name="T28" fmla="*/ 111 w 127"/>
                  <a:gd name="T29" fmla="*/ 152 h 184"/>
                  <a:gd name="T30" fmla="*/ 111 w 127"/>
                  <a:gd name="T31" fmla="*/ 127 h 184"/>
                  <a:gd name="T32" fmla="*/ 16 w 127"/>
                  <a:gd name="T33" fmla="*/ 127 h 184"/>
                  <a:gd name="T34" fmla="*/ 16 w 127"/>
                  <a:gd name="T35" fmla="*/ 120 h 184"/>
                  <a:gd name="T36" fmla="*/ 111 w 127"/>
                  <a:gd name="T37" fmla="*/ 120 h 184"/>
                  <a:gd name="T38" fmla="*/ 111 w 127"/>
                  <a:gd name="T39" fmla="*/ 127 h 184"/>
                  <a:gd name="T40" fmla="*/ 111 w 127"/>
                  <a:gd name="T41" fmla="*/ 103 h 184"/>
                  <a:gd name="T42" fmla="*/ 16 w 127"/>
                  <a:gd name="T43" fmla="*/ 103 h 184"/>
                  <a:gd name="T44" fmla="*/ 16 w 127"/>
                  <a:gd name="T45" fmla="*/ 96 h 184"/>
                  <a:gd name="T46" fmla="*/ 111 w 127"/>
                  <a:gd name="T47" fmla="*/ 96 h 184"/>
                  <a:gd name="T48" fmla="*/ 111 w 127"/>
                  <a:gd name="T49" fmla="*/ 103 h 184"/>
                  <a:gd name="T50" fmla="*/ 111 w 127"/>
                  <a:gd name="T51" fmla="*/ 77 h 184"/>
                  <a:gd name="T52" fmla="*/ 16 w 127"/>
                  <a:gd name="T53" fmla="*/ 77 h 184"/>
                  <a:gd name="T54" fmla="*/ 16 w 127"/>
                  <a:gd name="T55" fmla="*/ 69 h 184"/>
                  <a:gd name="T56" fmla="*/ 111 w 127"/>
                  <a:gd name="T57" fmla="*/ 69 h 184"/>
                  <a:gd name="T58" fmla="*/ 111 w 127"/>
                  <a:gd name="T59" fmla="*/ 77 h 184"/>
                  <a:gd name="T60" fmla="*/ 111 w 127"/>
                  <a:gd name="T61" fmla="*/ 52 h 184"/>
                  <a:gd name="T62" fmla="*/ 16 w 127"/>
                  <a:gd name="T63" fmla="*/ 52 h 184"/>
                  <a:gd name="T64" fmla="*/ 16 w 127"/>
                  <a:gd name="T65" fmla="*/ 45 h 184"/>
                  <a:gd name="T66" fmla="*/ 111 w 127"/>
                  <a:gd name="T67" fmla="*/ 45 h 184"/>
                  <a:gd name="T68" fmla="*/ 111 w 127"/>
                  <a:gd name="T69" fmla="*/ 52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7" h="184">
                    <a:moveTo>
                      <a:pt x="122" y="30"/>
                    </a:moveTo>
                    <a:lnTo>
                      <a:pt x="99" y="30"/>
                    </a:lnTo>
                    <a:lnTo>
                      <a:pt x="93" y="30"/>
                    </a:lnTo>
                    <a:lnTo>
                      <a:pt x="93" y="24"/>
                    </a:lnTo>
                    <a:lnTo>
                      <a:pt x="93" y="0"/>
                    </a:lnTo>
                    <a:lnTo>
                      <a:pt x="0" y="0"/>
                    </a:lnTo>
                    <a:lnTo>
                      <a:pt x="0" y="184"/>
                    </a:lnTo>
                    <a:lnTo>
                      <a:pt x="127" y="184"/>
                    </a:lnTo>
                    <a:lnTo>
                      <a:pt x="127" y="30"/>
                    </a:lnTo>
                    <a:lnTo>
                      <a:pt x="122" y="30"/>
                    </a:lnTo>
                    <a:close/>
                    <a:moveTo>
                      <a:pt x="111" y="152"/>
                    </a:moveTo>
                    <a:lnTo>
                      <a:pt x="16" y="152"/>
                    </a:lnTo>
                    <a:lnTo>
                      <a:pt x="16" y="145"/>
                    </a:lnTo>
                    <a:lnTo>
                      <a:pt x="111" y="145"/>
                    </a:lnTo>
                    <a:lnTo>
                      <a:pt x="111" y="152"/>
                    </a:lnTo>
                    <a:close/>
                    <a:moveTo>
                      <a:pt x="111" y="127"/>
                    </a:moveTo>
                    <a:lnTo>
                      <a:pt x="16" y="127"/>
                    </a:lnTo>
                    <a:lnTo>
                      <a:pt x="16" y="120"/>
                    </a:lnTo>
                    <a:lnTo>
                      <a:pt x="111" y="120"/>
                    </a:lnTo>
                    <a:lnTo>
                      <a:pt x="111" y="127"/>
                    </a:lnTo>
                    <a:close/>
                    <a:moveTo>
                      <a:pt x="111" y="103"/>
                    </a:moveTo>
                    <a:lnTo>
                      <a:pt x="16" y="103"/>
                    </a:lnTo>
                    <a:lnTo>
                      <a:pt x="16" y="96"/>
                    </a:lnTo>
                    <a:lnTo>
                      <a:pt x="111" y="96"/>
                    </a:lnTo>
                    <a:lnTo>
                      <a:pt x="111" y="103"/>
                    </a:lnTo>
                    <a:close/>
                    <a:moveTo>
                      <a:pt x="111" y="77"/>
                    </a:moveTo>
                    <a:lnTo>
                      <a:pt x="16" y="77"/>
                    </a:lnTo>
                    <a:lnTo>
                      <a:pt x="16" y="69"/>
                    </a:lnTo>
                    <a:lnTo>
                      <a:pt x="111" y="69"/>
                    </a:lnTo>
                    <a:lnTo>
                      <a:pt x="111" y="77"/>
                    </a:lnTo>
                    <a:close/>
                    <a:moveTo>
                      <a:pt x="111" y="52"/>
                    </a:moveTo>
                    <a:lnTo>
                      <a:pt x="16" y="52"/>
                    </a:lnTo>
                    <a:lnTo>
                      <a:pt x="16" y="45"/>
                    </a:lnTo>
                    <a:lnTo>
                      <a:pt x="111" y="45"/>
                    </a:lnTo>
                    <a:lnTo>
                      <a:pt x="111" y="5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宋体" panose="02010600030101010101" pitchFamily="2" charset="-122"/>
                </a:endParaRPr>
              </a:p>
            </p:txBody>
          </p:sp>
          <p:sp>
            <p:nvSpPr>
              <p:cNvPr id="32" name="Freeform 333"/>
              <p:cNvSpPr>
                <a:spLocks/>
              </p:cNvSpPr>
              <p:nvPr/>
            </p:nvSpPr>
            <p:spPr bwMode="auto">
              <a:xfrm>
                <a:off x="11342538" y="3992719"/>
                <a:ext cx="34301" cy="35792"/>
              </a:xfrm>
              <a:custGeom>
                <a:avLst/>
                <a:gdLst>
                  <a:gd name="T0" fmla="*/ 0 w 23"/>
                  <a:gd name="T1" fmla="*/ 0 h 24"/>
                  <a:gd name="T2" fmla="*/ 0 w 23"/>
                  <a:gd name="T3" fmla="*/ 24 h 24"/>
                  <a:gd name="T4" fmla="*/ 23 w 23"/>
                  <a:gd name="T5" fmla="*/ 24 h 24"/>
                  <a:gd name="T6" fmla="*/ 0 w 23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4">
                    <a:moveTo>
                      <a:pt x="0" y="0"/>
                    </a:moveTo>
                    <a:lnTo>
                      <a:pt x="0" y="24"/>
                    </a:lnTo>
                    <a:lnTo>
                      <a:pt x="23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宋体" panose="02010600030101010101" pitchFamily="2" charset="-122"/>
                </a:endParaRPr>
              </a:p>
            </p:txBody>
          </p:sp>
          <p:sp>
            <p:nvSpPr>
              <p:cNvPr id="33" name="Freeform 334"/>
              <p:cNvSpPr>
                <a:spLocks/>
              </p:cNvSpPr>
              <p:nvPr/>
            </p:nvSpPr>
            <p:spPr bwMode="auto">
              <a:xfrm>
                <a:off x="11169545" y="4018072"/>
                <a:ext cx="187907" cy="275895"/>
              </a:xfrm>
              <a:custGeom>
                <a:avLst/>
                <a:gdLst>
                  <a:gd name="T0" fmla="*/ 11 w 126"/>
                  <a:gd name="T1" fmla="*/ 173 h 185"/>
                  <a:gd name="T2" fmla="*/ 11 w 126"/>
                  <a:gd name="T3" fmla="*/ 167 h 185"/>
                  <a:gd name="T4" fmla="*/ 11 w 126"/>
                  <a:gd name="T5" fmla="*/ 0 h 185"/>
                  <a:gd name="T6" fmla="*/ 0 w 126"/>
                  <a:gd name="T7" fmla="*/ 0 h 185"/>
                  <a:gd name="T8" fmla="*/ 0 w 126"/>
                  <a:gd name="T9" fmla="*/ 185 h 185"/>
                  <a:gd name="T10" fmla="*/ 126 w 126"/>
                  <a:gd name="T11" fmla="*/ 185 h 185"/>
                  <a:gd name="T12" fmla="*/ 126 w 126"/>
                  <a:gd name="T13" fmla="*/ 173 h 185"/>
                  <a:gd name="T14" fmla="*/ 17 w 126"/>
                  <a:gd name="T15" fmla="*/ 173 h 185"/>
                  <a:gd name="T16" fmla="*/ 11 w 126"/>
                  <a:gd name="T17" fmla="*/ 17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6" h="185">
                    <a:moveTo>
                      <a:pt x="11" y="173"/>
                    </a:moveTo>
                    <a:lnTo>
                      <a:pt x="11" y="167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85"/>
                    </a:lnTo>
                    <a:lnTo>
                      <a:pt x="126" y="185"/>
                    </a:lnTo>
                    <a:lnTo>
                      <a:pt x="126" y="173"/>
                    </a:lnTo>
                    <a:lnTo>
                      <a:pt x="17" y="173"/>
                    </a:lnTo>
                    <a:lnTo>
                      <a:pt x="11" y="17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宋体" panose="02010600030101010101" pitchFamily="2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6828138" y="1875135"/>
            <a:ext cx="1415669" cy="3072880"/>
            <a:chOff x="8686891" y="1680671"/>
            <a:chExt cx="3116712" cy="6765192"/>
          </a:xfrm>
        </p:grpSpPr>
        <p:sp>
          <p:nvSpPr>
            <p:cNvPr id="35" name="Text Placeholder 32"/>
            <p:cNvSpPr txBox="1">
              <a:spLocks/>
            </p:cNvSpPr>
            <p:nvPr/>
          </p:nvSpPr>
          <p:spPr>
            <a:xfrm>
              <a:off x="8686891" y="4398962"/>
              <a:ext cx="3116712" cy="404690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zh-CN" altLang="en-US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Roboto light"/>
                </a:rPr>
                <a:t>制作好的业务题可以直接上传到服务器，发起一场考试。对业务题进行智能自动判分，可答题结果进行数据分析，展现难点。</a:t>
              </a:r>
              <a:endParaRPr lang="en-US" altLang="zh-CN" sz="12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Roboto light"/>
              </a:endParaRPr>
            </a:p>
          </p:txBody>
        </p:sp>
        <p:sp>
          <p:nvSpPr>
            <p:cNvPr id="36" name="Text Placeholder 33"/>
            <p:cNvSpPr txBox="1">
              <a:spLocks/>
            </p:cNvSpPr>
            <p:nvPr/>
          </p:nvSpPr>
          <p:spPr>
            <a:xfrm>
              <a:off x="9087801" y="3269267"/>
              <a:ext cx="2060658" cy="371527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800" dirty="0">
                  <a:solidFill>
                    <a:schemeClr val="accent6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Roboto medium"/>
                </a:rPr>
                <a:t>组织考试方便</a:t>
              </a:r>
              <a:endParaRPr lang="en-AU" sz="1800" dirty="0">
                <a:solidFill>
                  <a:schemeClr val="accent6"/>
                </a:solidFill>
                <a:latin typeface="宋体" panose="02010600030101010101" pitchFamily="2" charset="-122"/>
                <a:ea typeface="宋体" panose="02010600030101010101" pitchFamily="2" charset="-122"/>
                <a:cs typeface="Roboto medium"/>
              </a:endParaRPr>
            </a:p>
          </p:txBody>
        </p:sp>
        <p:sp>
          <p:nvSpPr>
            <p:cNvPr id="37" name="Oval 25"/>
            <p:cNvSpPr/>
            <p:nvPr/>
          </p:nvSpPr>
          <p:spPr>
            <a:xfrm>
              <a:off x="9492124" y="1680671"/>
              <a:ext cx="1256032" cy="125602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8" name="Freeform 144"/>
            <p:cNvSpPr>
              <a:spLocks/>
            </p:cNvSpPr>
            <p:nvPr/>
          </p:nvSpPr>
          <p:spPr bwMode="auto">
            <a:xfrm>
              <a:off x="9852883" y="1969563"/>
              <a:ext cx="530494" cy="574023"/>
            </a:xfrm>
            <a:custGeom>
              <a:avLst/>
              <a:gdLst>
                <a:gd name="T0" fmla="*/ 126 w 134"/>
                <a:gd name="T1" fmla="*/ 100 h 145"/>
                <a:gd name="T2" fmla="*/ 83 w 134"/>
                <a:gd name="T3" fmla="*/ 88 h 145"/>
                <a:gd name="T4" fmla="*/ 85 w 134"/>
                <a:gd name="T5" fmla="*/ 77 h 145"/>
                <a:gd name="T6" fmla="*/ 91 w 134"/>
                <a:gd name="T7" fmla="*/ 69 h 145"/>
                <a:gd name="T8" fmla="*/ 92 w 134"/>
                <a:gd name="T9" fmla="*/ 60 h 145"/>
                <a:gd name="T10" fmla="*/ 94 w 134"/>
                <a:gd name="T11" fmla="*/ 60 h 145"/>
                <a:gd name="T12" fmla="*/ 97 w 134"/>
                <a:gd name="T13" fmla="*/ 58 h 145"/>
                <a:gd name="T14" fmla="*/ 98 w 134"/>
                <a:gd name="T15" fmla="*/ 43 h 145"/>
                <a:gd name="T16" fmla="*/ 96 w 134"/>
                <a:gd name="T17" fmla="*/ 40 h 145"/>
                <a:gd name="T18" fmla="*/ 94 w 134"/>
                <a:gd name="T19" fmla="*/ 40 h 145"/>
                <a:gd name="T20" fmla="*/ 95 w 134"/>
                <a:gd name="T21" fmla="*/ 32 h 145"/>
                <a:gd name="T22" fmla="*/ 90 w 134"/>
                <a:gd name="T23" fmla="*/ 10 h 145"/>
                <a:gd name="T24" fmla="*/ 44 w 134"/>
                <a:gd name="T25" fmla="*/ 10 h 145"/>
                <a:gd name="T26" fmla="*/ 39 w 134"/>
                <a:gd name="T27" fmla="*/ 32 h 145"/>
                <a:gd name="T28" fmla="*/ 40 w 134"/>
                <a:gd name="T29" fmla="*/ 40 h 145"/>
                <a:gd name="T30" fmla="*/ 38 w 134"/>
                <a:gd name="T31" fmla="*/ 40 h 145"/>
                <a:gd name="T32" fmla="*/ 35 w 134"/>
                <a:gd name="T33" fmla="*/ 43 h 145"/>
                <a:gd name="T34" fmla="*/ 37 w 134"/>
                <a:gd name="T35" fmla="*/ 58 h 145"/>
                <a:gd name="T36" fmla="*/ 40 w 134"/>
                <a:gd name="T37" fmla="*/ 60 h 145"/>
                <a:gd name="T38" fmla="*/ 42 w 134"/>
                <a:gd name="T39" fmla="*/ 60 h 145"/>
                <a:gd name="T40" fmla="*/ 43 w 134"/>
                <a:gd name="T41" fmla="*/ 69 h 145"/>
                <a:gd name="T42" fmla="*/ 49 w 134"/>
                <a:gd name="T43" fmla="*/ 77 h 145"/>
                <a:gd name="T44" fmla="*/ 50 w 134"/>
                <a:gd name="T45" fmla="*/ 88 h 145"/>
                <a:gd name="T46" fmla="*/ 8 w 134"/>
                <a:gd name="T47" fmla="*/ 100 h 145"/>
                <a:gd name="T48" fmla="*/ 1 w 134"/>
                <a:gd name="T49" fmla="*/ 113 h 145"/>
                <a:gd name="T50" fmla="*/ 2 w 134"/>
                <a:gd name="T51" fmla="*/ 129 h 145"/>
                <a:gd name="T52" fmla="*/ 11 w 134"/>
                <a:gd name="T53" fmla="*/ 139 h 145"/>
                <a:gd name="T54" fmla="*/ 123 w 134"/>
                <a:gd name="T55" fmla="*/ 139 h 145"/>
                <a:gd name="T56" fmla="*/ 132 w 134"/>
                <a:gd name="T57" fmla="*/ 129 h 145"/>
                <a:gd name="T58" fmla="*/ 133 w 134"/>
                <a:gd name="T59" fmla="*/ 113 h 145"/>
                <a:gd name="T60" fmla="*/ 126 w 134"/>
                <a:gd name="T61" fmla="*/ 10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4" h="145">
                  <a:moveTo>
                    <a:pt x="126" y="100"/>
                  </a:moveTo>
                  <a:cubicBezTo>
                    <a:pt x="113" y="93"/>
                    <a:pt x="98" y="89"/>
                    <a:pt x="83" y="88"/>
                  </a:cubicBezTo>
                  <a:cubicBezTo>
                    <a:pt x="84" y="84"/>
                    <a:pt x="84" y="81"/>
                    <a:pt x="85" y="77"/>
                  </a:cubicBezTo>
                  <a:cubicBezTo>
                    <a:pt x="88" y="75"/>
                    <a:pt x="91" y="72"/>
                    <a:pt x="91" y="69"/>
                  </a:cubicBezTo>
                  <a:cubicBezTo>
                    <a:pt x="91" y="66"/>
                    <a:pt x="92" y="63"/>
                    <a:pt x="92" y="60"/>
                  </a:cubicBezTo>
                  <a:cubicBezTo>
                    <a:pt x="92" y="60"/>
                    <a:pt x="93" y="60"/>
                    <a:pt x="94" y="60"/>
                  </a:cubicBezTo>
                  <a:cubicBezTo>
                    <a:pt x="95" y="61"/>
                    <a:pt x="97" y="59"/>
                    <a:pt x="97" y="58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8" y="41"/>
                    <a:pt x="97" y="40"/>
                    <a:pt x="96" y="40"/>
                  </a:cubicBezTo>
                  <a:cubicBezTo>
                    <a:pt x="95" y="40"/>
                    <a:pt x="95" y="40"/>
                    <a:pt x="94" y="40"/>
                  </a:cubicBezTo>
                  <a:cubicBezTo>
                    <a:pt x="94" y="37"/>
                    <a:pt x="95" y="34"/>
                    <a:pt x="95" y="32"/>
                  </a:cubicBezTo>
                  <a:cubicBezTo>
                    <a:pt x="95" y="28"/>
                    <a:pt x="97" y="17"/>
                    <a:pt x="90" y="10"/>
                  </a:cubicBezTo>
                  <a:cubicBezTo>
                    <a:pt x="79" y="0"/>
                    <a:pt x="55" y="0"/>
                    <a:pt x="44" y="10"/>
                  </a:cubicBezTo>
                  <a:cubicBezTo>
                    <a:pt x="36" y="17"/>
                    <a:pt x="38" y="28"/>
                    <a:pt x="39" y="32"/>
                  </a:cubicBezTo>
                  <a:cubicBezTo>
                    <a:pt x="39" y="34"/>
                    <a:pt x="39" y="37"/>
                    <a:pt x="40" y="40"/>
                  </a:cubicBezTo>
                  <a:cubicBezTo>
                    <a:pt x="39" y="40"/>
                    <a:pt x="39" y="40"/>
                    <a:pt x="38" y="40"/>
                  </a:cubicBezTo>
                  <a:cubicBezTo>
                    <a:pt x="36" y="40"/>
                    <a:pt x="35" y="41"/>
                    <a:pt x="35" y="43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9" y="61"/>
                    <a:pt x="40" y="60"/>
                  </a:cubicBezTo>
                  <a:cubicBezTo>
                    <a:pt x="41" y="60"/>
                    <a:pt x="41" y="60"/>
                    <a:pt x="42" y="60"/>
                  </a:cubicBezTo>
                  <a:cubicBezTo>
                    <a:pt x="42" y="63"/>
                    <a:pt x="43" y="66"/>
                    <a:pt x="43" y="69"/>
                  </a:cubicBezTo>
                  <a:cubicBezTo>
                    <a:pt x="43" y="72"/>
                    <a:pt x="46" y="75"/>
                    <a:pt x="49" y="77"/>
                  </a:cubicBezTo>
                  <a:cubicBezTo>
                    <a:pt x="49" y="81"/>
                    <a:pt x="50" y="84"/>
                    <a:pt x="50" y="88"/>
                  </a:cubicBezTo>
                  <a:cubicBezTo>
                    <a:pt x="36" y="89"/>
                    <a:pt x="21" y="93"/>
                    <a:pt x="8" y="100"/>
                  </a:cubicBezTo>
                  <a:cubicBezTo>
                    <a:pt x="3" y="102"/>
                    <a:pt x="0" y="108"/>
                    <a:pt x="1" y="113"/>
                  </a:cubicBezTo>
                  <a:cubicBezTo>
                    <a:pt x="1" y="118"/>
                    <a:pt x="2" y="123"/>
                    <a:pt x="2" y="129"/>
                  </a:cubicBezTo>
                  <a:cubicBezTo>
                    <a:pt x="3" y="133"/>
                    <a:pt x="7" y="138"/>
                    <a:pt x="11" y="139"/>
                  </a:cubicBezTo>
                  <a:cubicBezTo>
                    <a:pt x="48" y="145"/>
                    <a:pt x="86" y="145"/>
                    <a:pt x="123" y="139"/>
                  </a:cubicBezTo>
                  <a:cubicBezTo>
                    <a:pt x="127" y="138"/>
                    <a:pt x="131" y="133"/>
                    <a:pt x="132" y="129"/>
                  </a:cubicBezTo>
                  <a:cubicBezTo>
                    <a:pt x="132" y="123"/>
                    <a:pt x="133" y="118"/>
                    <a:pt x="133" y="113"/>
                  </a:cubicBezTo>
                  <a:cubicBezTo>
                    <a:pt x="134" y="108"/>
                    <a:pt x="131" y="102"/>
                    <a:pt x="126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548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票据工厂应用于专业建设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21493" y="911525"/>
            <a:ext cx="8251032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900"/>
              </a:spcBef>
            </a:pPr>
            <a:r>
              <a:rPr lang="zh-CN" altLang="en-US" dirty="0">
                <a:latin typeface="微软雅黑" pitchFamily="34" charset="-122"/>
              </a:rPr>
              <a:t>与院校开展信息化教学合作，提供资源建设服务。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Group 118"/>
          <p:cNvGrpSpPr/>
          <p:nvPr/>
        </p:nvGrpSpPr>
        <p:grpSpPr>
          <a:xfrm>
            <a:off x="1525710" y="1829887"/>
            <a:ext cx="442353" cy="546128"/>
            <a:chOff x="1994399" y="2158871"/>
            <a:chExt cx="589804" cy="72817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994399" y="2158871"/>
              <a:ext cx="459824" cy="728170"/>
            </a:xfrm>
            <a:custGeom>
              <a:avLst/>
              <a:gdLst>
                <a:gd name="T0" fmla="*/ 139 w 139"/>
                <a:gd name="T1" fmla="*/ 218 h 218"/>
                <a:gd name="T2" fmla="*/ 139 w 139"/>
                <a:gd name="T3" fmla="*/ 0 h 218"/>
                <a:gd name="T4" fmla="*/ 109 w 139"/>
                <a:gd name="T5" fmla="*/ 0 h 218"/>
                <a:gd name="T6" fmla="*/ 0 w 139"/>
                <a:gd name="T7" fmla="*/ 109 h 218"/>
                <a:gd name="T8" fmla="*/ 0 w 139"/>
                <a:gd name="T9" fmla="*/ 109 h 218"/>
                <a:gd name="T10" fmla="*/ 109 w 139"/>
                <a:gd name="T11" fmla="*/ 218 h 218"/>
                <a:gd name="T12" fmla="*/ 139 w 139"/>
                <a:gd name="T13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218">
                  <a:moveTo>
                    <a:pt x="139" y="218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49" y="0"/>
                    <a:pt x="0" y="49"/>
                    <a:pt x="0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69"/>
                    <a:pt x="49" y="218"/>
                    <a:pt x="109" y="218"/>
                  </a:cubicBezTo>
                  <a:lnTo>
                    <a:pt x="139" y="2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2417884" y="2158871"/>
              <a:ext cx="166319" cy="72817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1994399" y="2523655"/>
              <a:ext cx="585611" cy="363386"/>
            </a:xfrm>
            <a:custGeom>
              <a:avLst/>
              <a:gdLst>
                <a:gd name="T0" fmla="*/ 0 w 177"/>
                <a:gd name="T1" fmla="*/ 0 h 109"/>
                <a:gd name="T2" fmla="*/ 177 w 177"/>
                <a:gd name="T3" fmla="*/ 0 h 109"/>
                <a:gd name="T4" fmla="*/ 177 w 177"/>
                <a:gd name="T5" fmla="*/ 109 h 109"/>
                <a:gd name="T6" fmla="*/ 139 w 177"/>
                <a:gd name="T7" fmla="*/ 109 h 109"/>
                <a:gd name="T8" fmla="*/ 128 w 177"/>
                <a:gd name="T9" fmla="*/ 109 h 109"/>
                <a:gd name="T10" fmla="*/ 109 w 177"/>
                <a:gd name="T11" fmla="*/ 109 h 109"/>
                <a:gd name="T12" fmla="*/ 0 w 177"/>
                <a:gd name="T13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7" h="109">
                  <a:moveTo>
                    <a:pt x="0" y="0"/>
                  </a:moveTo>
                  <a:cubicBezTo>
                    <a:pt x="177" y="0"/>
                    <a:pt x="177" y="0"/>
                    <a:pt x="177" y="0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39" y="109"/>
                    <a:pt x="139" y="109"/>
                    <a:pt x="139" y="109"/>
                  </a:cubicBezTo>
                  <a:cubicBezTo>
                    <a:pt x="128" y="109"/>
                    <a:pt x="128" y="109"/>
                    <a:pt x="128" y="109"/>
                  </a:cubicBezTo>
                  <a:cubicBezTo>
                    <a:pt x="109" y="109"/>
                    <a:pt x="109" y="109"/>
                    <a:pt x="109" y="109"/>
                  </a:cubicBezTo>
                  <a:cubicBezTo>
                    <a:pt x="49" y="109"/>
                    <a:pt x="0" y="60"/>
                    <a:pt x="0" y="0"/>
                  </a:cubicBezTo>
                  <a:close/>
                </a:path>
              </a:pathLst>
            </a:cu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n-ea"/>
              </a:endParaRPr>
            </a:p>
          </p:txBody>
        </p:sp>
      </p:grpSp>
      <p:grpSp>
        <p:nvGrpSpPr>
          <p:cNvPr id="10" name="Group 122"/>
          <p:cNvGrpSpPr/>
          <p:nvPr/>
        </p:nvGrpSpPr>
        <p:grpSpPr>
          <a:xfrm>
            <a:off x="1968062" y="1829887"/>
            <a:ext cx="760049" cy="546128"/>
            <a:chOff x="4530194" y="4285619"/>
            <a:chExt cx="382215" cy="532444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4530194" y="4285619"/>
              <a:ext cx="382215" cy="5324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票据</a:t>
              </a:r>
              <a:endParaRPr lang="en-US" altLang="zh-CN" dirty="0">
                <a:solidFill>
                  <a:schemeClr val="bg1"/>
                </a:solidFill>
                <a:latin typeface="+mn-ea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工厂</a:t>
              </a:r>
              <a:endParaRPr lang="id-ID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4530194" y="4552352"/>
              <a:ext cx="382215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n-ea"/>
              </a:endParaRPr>
            </a:p>
          </p:txBody>
        </p:sp>
      </p:grpSp>
      <p:grpSp>
        <p:nvGrpSpPr>
          <p:cNvPr id="14" name="Group 125"/>
          <p:cNvGrpSpPr/>
          <p:nvPr/>
        </p:nvGrpSpPr>
        <p:grpSpPr>
          <a:xfrm>
            <a:off x="2728110" y="1829887"/>
            <a:ext cx="1067657" cy="546128"/>
            <a:chOff x="4912409" y="4285619"/>
            <a:chExt cx="382215" cy="532444"/>
          </a:xfrm>
        </p:grpSpPr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4912409" y="4285619"/>
              <a:ext cx="382215" cy="5324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资源建设</a:t>
              </a:r>
              <a:endParaRPr lang="id-ID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4912409" y="4552352"/>
              <a:ext cx="382215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>
                <a:latin typeface="+mn-ea"/>
              </a:endParaRPr>
            </a:p>
          </p:txBody>
        </p:sp>
      </p:grpSp>
      <p:grpSp>
        <p:nvGrpSpPr>
          <p:cNvPr id="17" name="Group 128"/>
          <p:cNvGrpSpPr/>
          <p:nvPr/>
        </p:nvGrpSpPr>
        <p:grpSpPr>
          <a:xfrm>
            <a:off x="3795767" y="1829887"/>
            <a:ext cx="1568323" cy="546128"/>
            <a:chOff x="5294624" y="4285619"/>
            <a:chExt cx="383237" cy="532444"/>
          </a:xfrm>
        </p:grpSpPr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5294624" y="4285619"/>
              <a:ext cx="383237" cy="53244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课堂应用</a:t>
              </a:r>
              <a:endParaRPr lang="id-ID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5294624" y="4552352"/>
              <a:ext cx="383237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>
                <a:latin typeface="+mn-ea"/>
              </a:endParaRPr>
            </a:p>
          </p:txBody>
        </p:sp>
      </p:grpSp>
      <p:grpSp>
        <p:nvGrpSpPr>
          <p:cNvPr id="20" name="Group 131"/>
          <p:cNvGrpSpPr/>
          <p:nvPr/>
        </p:nvGrpSpPr>
        <p:grpSpPr>
          <a:xfrm>
            <a:off x="5364088" y="1829887"/>
            <a:ext cx="1817724" cy="546128"/>
            <a:chOff x="5677861" y="4285619"/>
            <a:chExt cx="656877" cy="532444"/>
          </a:xfrm>
        </p:grpSpPr>
        <p:sp>
          <p:nvSpPr>
            <p:cNvPr id="21" name="Rectangle 14"/>
            <p:cNvSpPr>
              <a:spLocks noChangeArrowheads="1"/>
            </p:cNvSpPr>
            <p:nvPr/>
          </p:nvSpPr>
          <p:spPr bwMode="auto">
            <a:xfrm>
              <a:off x="5677862" y="4285619"/>
              <a:ext cx="656876" cy="5324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无纸化考核</a:t>
              </a:r>
              <a:endParaRPr lang="id-ID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Rectangle 15"/>
            <p:cNvSpPr>
              <a:spLocks noChangeArrowheads="1"/>
            </p:cNvSpPr>
            <p:nvPr/>
          </p:nvSpPr>
          <p:spPr bwMode="auto">
            <a:xfrm>
              <a:off x="5677861" y="4552352"/>
              <a:ext cx="656876" cy="265711"/>
            </a:xfrm>
            <a:prstGeom prst="rect">
              <a:avLst/>
            </a:pr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>
                <a:latin typeface="+mn-ea"/>
              </a:endParaRPr>
            </a:p>
          </p:txBody>
        </p:sp>
      </p:grpSp>
      <p:grpSp>
        <p:nvGrpSpPr>
          <p:cNvPr id="23" name="Group 137"/>
          <p:cNvGrpSpPr/>
          <p:nvPr/>
        </p:nvGrpSpPr>
        <p:grpSpPr>
          <a:xfrm>
            <a:off x="7181811" y="1829887"/>
            <a:ext cx="496301" cy="546128"/>
            <a:chOff x="7739063" y="3990975"/>
            <a:chExt cx="414338" cy="827088"/>
          </a:xfrm>
        </p:grpSpPr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7739063" y="3990975"/>
              <a:ext cx="414338" cy="827088"/>
            </a:xfrm>
            <a:custGeom>
              <a:avLst/>
              <a:gdLst>
                <a:gd name="T0" fmla="*/ 261 w 261"/>
                <a:gd name="T1" fmla="*/ 261 h 521"/>
                <a:gd name="T2" fmla="*/ 0 w 261"/>
                <a:gd name="T3" fmla="*/ 0 h 521"/>
                <a:gd name="T4" fmla="*/ 0 w 261"/>
                <a:gd name="T5" fmla="*/ 521 h 521"/>
                <a:gd name="T6" fmla="*/ 261 w 261"/>
                <a:gd name="T7" fmla="*/ 261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" h="521">
                  <a:moveTo>
                    <a:pt x="261" y="261"/>
                  </a:moveTo>
                  <a:lnTo>
                    <a:pt x="0" y="0"/>
                  </a:lnTo>
                  <a:lnTo>
                    <a:pt x="0" y="521"/>
                  </a:lnTo>
                  <a:lnTo>
                    <a:pt x="261" y="261"/>
                  </a:lnTo>
                  <a:close/>
                </a:path>
              </a:pathLst>
            </a:custGeom>
            <a:solidFill>
              <a:srgbClr val="ECA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8027988" y="4283075"/>
              <a:ext cx="125413" cy="242888"/>
            </a:xfrm>
            <a:custGeom>
              <a:avLst/>
              <a:gdLst>
                <a:gd name="T0" fmla="*/ 79 w 79"/>
                <a:gd name="T1" fmla="*/ 77 h 153"/>
                <a:gd name="T2" fmla="*/ 0 w 79"/>
                <a:gd name="T3" fmla="*/ 153 h 153"/>
                <a:gd name="T4" fmla="*/ 0 w 79"/>
                <a:gd name="T5" fmla="*/ 0 h 153"/>
                <a:gd name="T6" fmla="*/ 0 w 79"/>
                <a:gd name="T7" fmla="*/ 0 h 153"/>
                <a:gd name="T8" fmla="*/ 79 w 79"/>
                <a:gd name="T9" fmla="*/ 7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53">
                  <a:moveTo>
                    <a:pt x="79" y="77"/>
                  </a:moveTo>
                  <a:lnTo>
                    <a:pt x="0" y="153"/>
                  </a:lnTo>
                  <a:lnTo>
                    <a:pt x="0" y="0"/>
                  </a:lnTo>
                  <a:lnTo>
                    <a:pt x="0" y="0"/>
                  </a:lnTo>
                  <a:lnTo>
                    <a:pt x="79" y="77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7739063" y="4405313"/>
              <a:ext cx="414338" cy="412750"/>
            </a:xfrm>
            <a:custGeom>
              <a:avLst/>
              <a:gdLst>
                <a:gd name="T0" fmla="*/ 261 w 261"/>
                <a:gd name="T1" fmla="*/ 0 h 260"/>
                <a:gd name="T2" fmla="*/ 0 w 261"/>
                <a:gd name="T3" fmla="*/ 260 h 260"/>
                <a:gd name="T4" fmla="*/ 0 w 261"/>
                <a:gd name="T5" fmla="*/ 0 h 260"/>
                <a:gd name="T6" fmla="*/ 261 w 261"/>
                <a:gd name="T7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" h="260">
                  <a:moveTo>
                    <a:pt x="261" y="0"/>
                  </a:moveTo>
                  <a:lnTo>
                    <a:pt x="0" y="260"/>
                  </a:lnTo>
                  <a:lnTo>
                    <a:pt x="0" y="0"/>
                  </a:lnTo>
                  <a:lnTo>
                    <a:pt x="261" y="0"/>
                  </a:lnTo>
                  <a:close/>
                </a:path>
              </a:pathLst>
            </a:custGeom>
            <a:solidFill>
              <a:srgbClr val="333333">
                <a:alpha val="1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+mn-ea"/>
              </a:endParaRPr>
            </a:p>
          </p:txBody>
        </p:sp>
      </p:grpSp>
      <p:grpSp>
        <p:nvGrpSpPr>
          <p:cNvPr id="27" name="Group 1"/>
          <p:cNvGrpSpPr/>
          <p:nvPr/>
        </p:nvGrpSpPr>
        <p:grpSpPr>
          <a:xfrm>
            <a:off x="2105930" y="2543253"/>
            <a:ext cx="413994" cy="612504"/>
            <a:chOff x="2768028" y="2732605"/>
            <a:chExt cx="551992" cy="816672"/>
          </a:xfrm>
        </p:grpSpPr>
        <p:cxnSp>
          <p:nvCxnSpPr>
            <p:cNvPr id="28" name="Straight Connector 142"/>
            <p:cNvCxnSpPr/>
            <p:nvPr/>
          </p:nvCxnSpPr>
          <p:spPr>
            <a:xfrm rot="10800000">
              <a:off x="3044025" y="2732605"/>
              <a:ext cx="0" cy="360191"/>
            </a:xfrm>
            <a:prstGeom prst="line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143"/>
            <p:cNvSpPr>
              <a:spLocks noChangeAspect="1"/>
            </p:cNvSpPr>
            <p:nvPr/>
          </p:nvSpPr>
          <p:spPr>
            <a:xfrm>
              <a:off x="2768028" y="2997285"/>
              <a:ext cx="551992" cy="5519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AU" dirty="0">
                  <a:solidFill>
                    <a:schemeClr val="bg1"/>
                  </a:solidFill>
                  <a:latin typeface="+mn-ea"/>
                </a:rPr>
                <a:t>1</a:t>
              </a:r>
            </a:p>
          </p:txBody>
        </p:sp>
      </p:grpSp>
      <p:sp>
        <p:nvSpPr>
          <p:cNvPr id="30" name="Text Placeholder 32"/>
          <p:cNvSpPr txBox="1">
            <a:spLocks/>
          </p:cNvSpPr>
          <p:nvPr/>
        </p:nvSpPr>
        <p:spPr>
          <a:xfrm>
            <a:off x="1737161" y="3533130"/>
            <a:ext cx="1151532" cy="39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推广票据工厂用于教师日常备课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1" name="Text Placeholder 33"/>
          <p:cNvSpPr txBox="1">
            <a:spLocks/>
          </p:cNvSpPr>
          <p:nvPr/>
        </p:nvSpPr>
        <p:spPr>
          <a:xfrm>
            <a:off x="1717877" y="3276592"/>
            <a:ext cx="1158392" cy="1726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400" b="1" dirty="0">
                <a:solidFill>
                  <a:schemeClr val="accent1"/>
                </a:solidFill>
                <a:latin typeface="+mn-ea"/>
              </a:rPr>
              <a:t>推广票据工厂</a:t>
            </a:r>
            <a:endParaRPr lang="en-AU" sz="1400" b="1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32" name="Group 4"/>
          <p:cNvGrpSpPr/>
          <p:nvPr/>
        </p:nvGrpSpPr>
        <p:grpSpPr>
          <a:xfrm>
            <a:off x="4348264" y="2543253"/>
            <a:ext cx="413994" cy="612504"/>
            <a:chOff x="5757807" y="2732605"/>
            <a:chExt cx="551992" cy="816672"/>
          </a:xfrm>
        </p:grpSpPr>
        <p:cxnSp>
          <p:nvCxnSpPr>
            <p:cNvPr id="33" name="Straight Connector 147"/>
            <p:cNvCxnSpPr/>
            <p:nvPr/>
          </p:nvCxnSpPr>
          <p:spPr>
            <a:xfrm rot="10800000">
              <a:off x="6033804" y="2732605"/>
              <a:ext cx="0" cy="360191"/>
            </a:xfrm>
            <a:prstGeom prst="line">
              <a:avLst/>
            </a:prstGeom>
            <a:ln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148"/>
            <p:cNvSpPr>
              <a:spLocks noChangeAspect="1"/>
            </p:cNvSpPr>
            <p:nvPr/>
          </p:nvSpPr>
          <p:spPr>
            <a:xfrm>
              <a:off x="5757807" y="2997285"/>
              <a:ext cx="551992" cy="5519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</a:rPr>
                <a:t>3</a:t>
              </a:r>
            </a:p>
          </p:txBody>
        </p:sp>
      </p:grpSp>
      <p:sp>
        <p:nvSpPr>
          <p:cNvPr id="35" name="Text Placeholder 32"/>
          <p:cNvSpPr txBox="1">
            <a:spLocks/>
          </p:cNvSpPr>
          <p:nvPr/>
        </p:nvSpPr>
        <p:spPr>
          <a:xfrm>
            <a:off x="3979495" y="3711723"/>
            <a:ext cx="1151532" cy="39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课堂教学功能、做练习、留作业、实时数据统计功能。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6" name="Text Placeholder 33"/>
          <p:cNvSpPr txBox="1">
            <a:spLocks/>
          </p:cNvSpPr>
          <p:nvPr/>
        </p:nvSpPr>
        <p:spPr>
          <a:xfrm>
            <a:off x="3972635" y="3261076"/>
            <a:ext cx="1158392" cy="1726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ea"/>
              </a:rPr>
              <a:t>日常教学中引入课程平台</a:t>
            </a:r>
          </a:p>
        </p:txBody>
      </p:sp>
      <p:grpSp>
        <p:nvGrpSpPr>
          <p:cNvPr id="37" name="Group 2"/>
          <p:cNvGrpSpPr/>
          <p:nvPr/>
        </p:nvGrpSpPr>
        <p:grpSpPr>
          <a:xfrm>
            <a:off x="3066110" y="2543255"/>
            <a:ext cx="413994" cy="1324639"/>
            <a:chOff x="4048268" y="2732607"/>
            <a:chExt cx="551992" cy="1766186"/>
          </a:xfrm>
        </p:grpSpPr>
        <p:cxnSp>
          <p:nvCxnSpPr>
            <p:cNvPr id="38" name="Straight Connector 152"/>
            <p:cNvCxnSpPr/>
            <p:nvPr/>
          </p:nvCxnSpPr>
          <p:spPr>
            <a:xfrm flipV="1">
              <a:off x="4324265" y="2732607"/>
              <a:ext cx="0" cy="1557958"/>
            </a:xfrm>
            <a:prstGeom prst="line">
              <a:avLst/>
            </a:prstGeom>
            <a:ln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153"/>
            <p:cNvSpPr>
              <a:spLocks noChangeAspect="1"/>
            </p:cNvSpPr>
            <p:nvPr/>
          </p:nvSpPr>
          <p:spPr>
            <a:xfrm>
              <a:off x="4048268" y="3946801"/>
              <a:ext cx="551992" cy="5519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AU" dirty="0">
                  <a:solidFill>
                    <a:srgbClr val="FFFFFF"/>
                  </a:solidFill>
                  <a:latin typeface="+mn-ea"/>
                </a:rPr>
                <a:t>2</a:t>
              </a:r>
            </a:p>
          </p:txBody>
        </p:sp>
      </p:grpSp>
      <p:sp>
        <p:nvSpPr>
          <p:cNvPr id="40" name="Text Placeholder 32"/>
          <p:cNvSpPr txBox="1">
            <a:spLocks/>
          </p:cNvSpPr>
          <p:nvPr/>
        </p:nvSpPr>
        <p:spPr>
          <a:xfrm>
            <a:off x="2627786" y="4222043"/>
            <a:ext cx="1221089" cy="39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理实一体、分岗实训、教学资源、题库</a:t>
            </a:r>
          </a:p>
        </p:txBody>
      </p:sp>
      <p:sp>
        <p:nvSpPr>
          <p:cNvPr id="41" name="Text Placeholder 33"/>
          <p:cNvSpPr txBox="1">
            <a:spLocks/>
          </p:cNvSpPr>
          <p:nvPr/>
        </p:nvSpPr>
        <p:spPr>
          <a:xfrm>
            <a:off x="2690481" y="3967147"/>
            <a:ext cx="1158392" cy="1726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开通核心课程</a:t>
            </a:r>
            <a:endParaRPr lang="en-AU" sz="1400" b="1" dirty="0">
              <a:solidFill>
                <a:srgbClr val="C00000"/>
              </a:solidFill>
              <a:latin typeface="+mn-ea"/>
            </a:endParaRPr>
          </a:p>
        </p:txBody>
      </p:sp>
      <p:grpSp>
        <p:nvGrpSpPr>
          <p:cNvPr id="42" name="Group 5"/>
          <p:cNvGrpSpPr/>
          <p:nvPr/>
        </p:nvGrpSpPr>
        <p:grpSpPr>
          <a:xfrm>
            <a:off x="6121000" y="2543255"/>
            <a:ext cx="413994" cy="1324639"/>
            <a:chOff x="7540429" y="2732607"/>
            <a:chExt cx="551992" cy="1766186"/>
          </a:xfrm>
        </p:grpSpPr>
        <p:cxnSp>
          <p:nvCxnSpPr>
            <p:cNvPr id="43" name="Straight Connector 157"/>
            <p:cNvCxnSpPr/>
            <p:nvPr/>
          </p:nvCxnSpPr>
          <p:spPr>
            <a:xfrm flipV="1">
              <a:off x="7816426" y="2732607"/>
              <a:ext cx="0" cy="1557956"/>
            </a:xfrm>
            <a:prstGeom prst="line">
              <a:avLst/>
            </a:prstGeom>
            <a:ln>
              <a:solidFill>
                <a:schemeClr val="accent5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158"/>
            <p:cNvSpPr>
              <a:spLocks noChangeAspect="1"/>
            </p:cNvSpPr>
            <p:nvPr/>
          </p:nvSpPr>
          <p:spPr>
            <a:xfrm>
              <a:off x="7540429" y="3946801"/>
              <a:ext cx="551992" cy="55199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AU" dirty="0">
                  <a:solidFill>
                    <a:srgbClr val="FFFFFF"/>
                  </a:solidFill>
                  <a:latin typeface="+mn-ea"/>
                </a:rPr>
                <a:t>4</a:t>
              </a:r>
            </a:p>
          </p:txBody>
        </p:sp>
      </p:grpSp>
      <p:sp>
        <p:nvSpPr>
          <p:cNvPr id="45" name="Text Placeholder 32"/>
          <p:cNvSpPr txBox="1">
            <a:spLocks/>
          </p:cNvSpPr>
          <p:nvPr/>
        </p:nvSpPr>
        <p:spPr>
          <a:xfrm>
            <a:off x="5752231" y="4222043"/>
            <a:ext cx="1151532" cy="39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标准考试流程，题库资源自动导入，支持课程考试。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6" name="Text Placeholder 33"/>
          <p:cNvSpPr txBox="1">
            <a:spLocks/>
          </p:cNvSpPr>
          <p:nvPr/>
        </p:nvSpPr>
        <p:spPr>
          <a:xfrm>
            <a:off x="5653002" y="3960309"/>
            <a:ext cx="1349995" cy="17266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400" b="1" dirty="0">
                <a:solidFill>
                  <a:schemeClr val="accent5"/>
                </a:solidFill>
                <a:latin typeface="+mn-ea"/>
              </a:rPr>
              <a:t>引入无纸化考核</a:t>
            </a:r>
            <a:endParaRPr lang="en-AU" sz="1400" b="1" dirty="0">
              <a:solidFill>
                <a:schemeClr val="accent5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5199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0" grpId="0"/>
      <p:bldP spid="31" grpId="0"/>
      <p:bldP spid="35" grpId="0"/>
      <p:bldP spid="36" grpId="0"/>
      <p:bldP spid="40" grpId="0"/>
      <p:bldP spid="41" grpId="0"/>
      <p:bldP spid="45" grpId="0"/>
      <p:bldP spid="4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典型院校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21493" y="911525"/>
            <a:ext cx="8251032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900"/>
              </a:spcBef>
            </a:pPr>
            <a:r>
              <a:rPr lang="zh-CN" altLang="en-US" dirty="0">
                <a:latin typeface="微软雅黑" pitchFamily="34" charset="-122"/>
              </a:rPr>
              <a:t>教学常态化的典型院校。</a:t>
            </a:r>
            <a:endParaRPr lang="en-US" altLang="zh-CN" sz="12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7" name="Group 4"/>
          <p:cNvGrpSpPr/>
          <p:nvPr/>
        </p:nvGrpSpPr>
        <p:grpSpPr>
          <a:xfrm>
            <a:off x="467546" y="1707655"/>
            <a:ext cx="2533043" cy="1813941"/>
            <a:chOff x="994553" y="1843061"/>
            <a:chExt cx="3010785" cy="2156057"/>
          </a:xfrm>
        </p:grpSpPr>
        <p:sp>
          <p:nvSpPr>
            <p:cNvPr id="48" name="Right Triangle 75"/>
            <p:cNvSpPr/>
            <p:nvPr/>
          </p:nvSpPr>
          <p:spPr>
            <a:xfrm rot="10800000" flipH="1">
              <a:off x="1433589" y="3623694"/>
              <a:ext cx="375424" cy="375424"/>
            </a:xfrm>
            <a:prstGeom prst="rtTriangle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9" name="Rounded Rectangle 82"/>
            <p:cNvSpPr/>
            <p:nvPr/>
          </p:nvSpPr>
          <p:spPr>
            <a:xfrm>
              <a:off x="994553" y="1843061"/>
              <a:ext cx="3010785" cy="1900263"/>
            </a:xfrm>
            <a:prstGeom prst="roundRect">
              <a:avLst>
                <a:gd name="adj" fmla="val 5757"/>
              </a:avLst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tIns="182880" rIns="182880" bIns="18288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期末考试中使用票据工厂进行命制题，使用无纸化考试平台组织考试。</a:t>
              </a:r>
              <a:endParaRPr lang="en-US" altLang="zh-CN" sz="12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50" name="Group 5"/>
          <p:cNvGrpSpPr/>
          <p:nvPr/>
        </p:nvGrpSpPr>
        <p:grpSpPr>
          <a:xfrm>
            <a:off x="3131842" y="1746118"/>
            <a:ext cx="2740153" cy="1820372"/>
            <a:chOff x="4587543" y="1843061"/>
            <a:chExt cx="3245450" cy="2156057"/>
          </a:xfrm>
        </p:grpSpPr>
        <p:sp>
          <p:nvSpPr>
            <p:cNvPr id="51" name="Right Triangle 85"/>
            <p:cNvSpPr/>
            <p:nvPr/>
          </p:nvSpPr>
          <p:spPr>
            <a:xfrm rot="10800000" flipH="1">
              <a:off x="5029645" y="3623694"/>
              <a:ext cx="375424" cy="375424"/>
            </a:xfrm>
            <a:prstGeom prst="rtTriangle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2" name="Rounded Rectangle 86"/>
            <p:cNvSpPr/>
            <p:nvPr/>
          </p:nvSpPr>
          <p:spPr>
            <a:xfrm>
              <a:off x="4587543" y="1843061"/>
              <a:ext cx="3245450" cy="1900263"/>
            </a:xfrm>
            <a:prstGeom prst="roundRect">
              <a:avLst>
                <a:gd name="adj" fmla="val 5757"/>
              </a:avLst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tIns="182880" rIns="182880" bIns="18288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实现了</a:t>
              </a:r>
              <a:r>
                <a:rPr lang="en-US" altLang="zh-CN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企业信息化</a:t>
              </a:r>
              <a:r>
                <a:rPr lang="en-US" altLang="zh-CN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r>
                <a:rPr lang="zh-CN" altLang="en-US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课程的翻转课堂教学，同云</a:t>
              </a:r>
              <a:r>
                <a:rPr lang="en-US" altLang="zh-CN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T3</a:t>
              </a:r>
              <a:r>
                <a:rPr lang="zh-CN" altLang="en-US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财务管理软件进行了数据对接，实现了</a:t>
              </a:r>
              <a:r>
                <a:rPr lang="en-US" altLang="zh-CN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300</a:t>
              </a:r>
              <a:r>
                <a:rPr lang="zh-CN" altLang="en-US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学生在线学习和考试功能。</a:t>
              </a:r>
              <a:endParaRPr lang="en-US" altLang="zh-CN" sz="12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53" name="Group 6"/>
          <p:cNvGrpSpPr/>
          <p:nvPr/>
        </p:nvGrpSpPr>
        <p:grpSpPr>
          <a:xfrm>
            <a:off x="6003246" y="1746116"/>
            <a:ext cx="2932546" cy="1820373"/>
            <a:chOff x="7998247" y="1843061"/>
            <a:chExt cx="3473320" cy="2156057"/>
          </a:xfrm>
        </p:grpSpPr>
        <p:sp>
          <p:nvSpPr>
            <p:cNvPr id="54" name="Right Triangle 89"/>
            <p:cNvSpPr/>
            <p:nvPr/>
          </p:nvSpPr>
          <p:spPr>
            <a:xfrm rot="10800000" flipH="1">
              <a:off x="8636025" y="3623694"/>
              <a:ext cx="375424" cy="375424"/>
            </a:xfrm>
            <a:prstGeom prst="rtTriangle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5" name="Rounded Rectangle 92"/>
            <p:cNvSpPr/>
            <p:nvPr/>
          </p:nvSpPr>
          <p:spPr>
            <a:xfrm>
              <a:off x="7998247" y="1843061"/>
              <a:ext cx="3473320" cy="1900263"/>
            </a:xfrm>
            <a:prstGeom prst="roundRect">
              <a:avLst>
                <a:gd name="adj" fmla="val 5757"/>
              </a:avLst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tIns="182880" rIns="182880" bIns="18288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合作开发了会计技能库、分岗实训课程，每年组织对北京市高职会计专业普测和</a:t>
              </a:r>
              <a:r>
                <a:rPr lang="en-US" altLang="zh-CN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3+2</a:t>
              </a:r>
              <a:r>
                <a:rPr lang="zh-CN" altLang="en-US" sz="1200" dirty="0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对口统测。</a:t>
              </a:r>
              <a:endParaRPr lang="en-US" sz="12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92190" y="3734746"/>
            <a:ext cx="2181050" cy="704876"/>
            <a:chOff x="959953" y="4091788"/>
            <a:chExt cx="2931079" cy="947272"/>
          </a:xfrm>
        </p:grpSpPr>
        <p:sp>
          <p:nvSpPr>
            <p:cNvPr id="57" name="Text Placeholder 32"/>
            <p:cNvSpPr txBox="1">
              <a:spLocks/>
            </p:cNvSpPr>
            <p:nvPr/>
          </p:nvSpPr>
          <p:spPr>
            <a:xfrm>
              <a:off x="2058356" y="4202514"/>
              <a:ext cx="1832676" cy="298047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200" dirty="0">
                  <a:solidFill>
                    <a:schemeClr val="accent5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四川财经职业学院</a:t>
              </a:r>
              <a:endParaRPr lang="en-US" sz="1200" dirty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8" name="Text Placeholder 32"/>
            <p:cNvSpPr txBox="1">
              <a:spLocks/>
            </p:cNvSpPr>
            <p:nvPr/>
          </p:nvSpPr>
          <p:spPr>
            <a:xfrm>
              <a:off x="2058355" y="4500561"/>
              <a:ext cx="1832677" cy="314325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100" dirty="0">
                  <a:solidFill>
                    <a:schemeClr val="accent5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全院</a:t>
              </a:r>
              <a:endParaRPr lang="en-US" sz="1100" dirty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59" name="Picture 2" descr="http://m.tiebaimg.com/timg?wapp&amp;quality=80&amp;size=b150_150&amp;subsize=20480&amp;cut_x=0&amp;cut_w=0&amp;cut_y=0&amp;cut_h=0&amp;sec=1369815402&amp;srctrace&amp;di=554c4ca812851ce99bdc47092c325efa&amp;wh_rate=null&amp;src=http%3A%2F%2Fimgsrc.baidu.com%2Fforum%2Fpic%2Fitem%2F83025aafa40f4bfb3d0280e6024f78f0f63618b5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9953" y="4091788"/>
              <a:ext cx="947272" cy="947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0" name="组合 59"/>
          <p:cNvGrpSpPr/>
          <p:nvPr/>
        </p:nvGrpSpPr>
        <p:grpSpPr>
          <a:xfrm>
            <a:off x="3568217" y="3734745"/>
            <a:ext cx="2157584" cy="669408"/>
            <a:chOff x="4587543" y="4114306"/>
            <a:chExt cx="2899544" cy="899607"/>
          </a:xfrm>
        </p:grpSpPr>
        <p:sp>
          <p:nvSpPr>
            <p:cNvPr id="61" name="Text Placeholder 32"/>
            <p:cNvSpPr txBox="1">
              <a:spLocks/>
            </p:cNvSpPr>
            <p:nvPr/>
          </p:nvSpPr>
          <p:spPr>
            <a:xfrm>
              <a:off x="5654411" y="4202514"/>
              <a:ext cx="1679262" cy="298047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200" dirty="0">
                  <a:solidFill>
                    <a:schemeClr val="accent5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海南省商业学校</a:t>
              </a:r>
              <a:endParaRPr lang="en-US" sz="1200" dirty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2" name="Text Placeholder 32"/>
            <p:cNvSpPr txBox="1">
              <a:spLocks/>
            </p:cNvSpPr>
            <p:nvPr/>
          </p:nvSpPr>
          <p:spPr>
            <a:xfrm>
              <a:off x="5654410" y="4500561"/>
              <a:ext cx="1832677" cy="314325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100" dirty="0">
                  <a:solidFill>
                    <a:schemeClr val="accent5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财会金融系</a:t>
              </a:r>
              <a:endParaRPr lang="en-US" altLang="zh-CN" sz="1100" dirty="0">
                <a:solidFill>
                  <a:schemeClr val="accent5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63" name="Picture 4" descr="http://m.tiebaimg.com/timg?wapp&amp;quality=80&amp;size=b150_150&amp;subsize=20480&amp;cut_x=0&amp;cut_w=0&amp;cut_y=0&amp;cut_h=0&amp;sec=1369815402&amp;srctrace&amp;di=5f10d2bff3d976ac60a8173839cd0e49&amp;wh_rate=null&amp;src=http%3A%2F%2Fimgsrc.baidu.com%2Fforum%2Fpic%2Fitem%2Fd1a20cf431adcbef22bf55caadaf2edda2cc9f76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7543" y="4114306"/>
              <a:ext cx="899607" cy="8996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6115171" y="3732680"/>
            <a:ext cx="2758443" cy="706942"/>
            <a:chOff x="7981567" y="3811359"/>
            <a:chExt cx="2758443" cy="706942"/>
          </a:xfrm>
        </p:grpSpPr>
        <p:grpSp>
          <p:nvGrpSpPr>
            <p:cNvPr id="64" name="组合 63"/>
            <p:cNvGrpSpPr/>
            <p:nvPr/>
          </p:nvGrpSpPr>
          <p:grpSpPr>
            <a:xfrm>
              <a:off x="8782701" y="3845471"/>
              <a:ext cx="1957309" cy="533150"/>
              <a:chOff x="9250465" y="4202514"/>
              <a:chExt cx="1957309" cy="533150"/>
            </a:xfrm>
          </p:grpSpPr>
          <p:sp>
            <p:nvSpPr>
              <p:cNvPr id="65" name="Text Placeholder 32"/>
              <p:cNvSpPr txBox="1">
                <a:spLocks/>
              </p:cNvSpPr>
              <p:nvPr/>
            </p:nvSpPr>
            <p:spPr>
              <a:xfrm>
                <a:off x="9250466" y="4202514"/>
                <a:ext cx="1957308" cy="298047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None/>
                </a:pPr>
                <a:r>
                  <a:rPr lang="zh-CN" altLang="en-US" sz="1200" dirty="0">
                    <a:solidFill>
                      <a:schemeClr val="accent5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北京财贸职业学院</a:t>
                </a:r>
                <a:endParaRPr lang="en-US" sz="1200" dirty="0">
                  <a:solidFill>
                    <a:schemeClr val="accent5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66" name="Text Placeholder 32"/>
              <p:cNvSpPr txBox="1">
                <a:spLocks/>
              </p:cNvSpPr>
              <p:nvPr/>
            </p:nvSpPr>
            <p:spPr>
              <a:xfrm>
                <a:off x="9250465" y="4421339"/>
                <a:ext cx="1832677" cy="314325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None/>
                </a:pPr>
                <a:r>
                  <a:rPr lang="zh-CN" altLang="en-US" sz="1100" dirty="0">
                    <a:solidFill>
                      <a:schemeClr val="accent5"/>
                    </a:solidFill>
                    <a:latin typeface="宋体" panose="02010600030101010101" pitchFamily="2" charset="-122"/>
                    <a:ea typeface="宋体" panose="02010600030101010101" pitchFamily="2" charset="-122"/>
                  </a:rPr>
                  <a:t>立信会计学院</a:t>
                </a:r>
                <a:endParaRPr lang="en-US" altLang="zh-CN" sz="1100" dirty="0">
                  <a:solidFill>
                    <a:schemeClr val="accent5"/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81567" y="3811359"/>
              <a:ext cx="690502" cy="7069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203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票据工厂与其他产品组合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sp>
        <p:nvSpPr>
          <p:cNvPr id="37" name="Oval 24"/>
          <p:cNvSpPr/>
          <p:nvPr/>
        </p:nvSpPr>
        <p:spPr>
          <a:xfrm>
            <a:off x="1038892" y="1401388"/>
            <a:ext cx="1501244" cy="150124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+mn-ea"/>
              </a:rPr>
              <a:t>电算化云平台</a:t>
            </a:r>
            <a:endParaRPr lang="en-US" sz="2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8" name="Oval 25"/>
          <p:cNvSpPr/>
          <p:nvPr/>
        </p:nvSpPr>
        <p:spPr>
          <a:xfrm>
            <a:off x="2538814" y="1401388"/>
            <a:ext cx="1501244" cy="150124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+mn-ea"/>
              </a:rPr>
              <a:t>课程</a:t>
            </a:r>
            <a:endParaRPr lang="en-US" altLang="zh-CN" sz="2100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zh-CN" altLang="en-US" sz="2100" dirty="0">
                <a:solidFill>
                  <a:schemeClr val="bg1"/>
                </a:solidFill>
                <a:latin typeface="+mn-ea"/>
              </a:rPr>
              <a:t>平台</a:t>
            </a:r>
            <a:endParaRPr lang="en-US" sz="2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Oval 26"/>
          <p:cNvSpPr/>
          <p:nvPr/>
        </p:nvSpPr>
        <p:spPr>
          <a:xfrm>
            <a:off x="1038892" y="2902631"/>
            <a:ext cx="1501244" cy="15012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+mn-ea"/>
              </a:rPr>
              <a:t>无纸化考试</a:t>
            </a:r>
            <a:endParaRPr lang="en-AU" sz="2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0" name="Oval 27"/>
          <p:cNvSpPr/>
          <p:nvPr/>
        </p:nvSpPr>
        <p:spPr>
          <a:xfrm>
            <a:off x="2538814" y="2902631"/>
            <a:ext cx="1501244" cy="150124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100" dirty="0">
                <a:solidFill>
                  <a:schemeClr val="bg1"/>
                </a:solidFill>
                <a:latin typeface="+mn-ea"/>
              </a:rPr>
              <a:t>分岗实训</a:t>
            </a:r>
            <a:endParaRPr lang="en-AU" sz="2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1" name="Oval 28"/>
          <p:cNvSpPr/>
          <p:nvPr/>
        </p:nvSpPr>
        <p:spPr>
          <a:xfrm>
            <a:off x="1038892" y="1397479"/>
            <a:ext cx="441419" cy="441419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  <a:latin typeface="+mn-ea"/>
              </a:rPr>
              <a:t>1</a:t>
            </a:r>
            <a:endParaRPr lang="en-US" sz="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Oval 29"/>
          <p:cNvSpPr/>
          <p:nvPr/>
        </p:nvSpPr>
        <p:spPr>
          <a:xfrm>
            <a:off x="3598641" y="1397479"/>
            <a:ext cx="441419" cy="441419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  <a:latin typeface="+mn-ea"/>
              </a:rPr>
              <a:t>2</a:t>
            </a:r>
            <a:endParaRPr lang="en-US" sz="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Oval 30"/>
          <p:cNvSpPr/>
          <p:nvPr/>
        </p:nvSpPr>
        <p:spPr>
          <a:xfrm>
            <a:off x="3598641" y="3962455"/>
            <a:ext cx="441419" cy="441419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  <a:latin typeface="+mn-ea"/>
              </a:rPr>
              <a:t>3</a:t>
            </a:r>
            <a:endParaRPr lang="en-US" sz="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4" name="Oval 31"/>
          <p:cNvSpPr/>
          <p:nvPr/>
        </p:nvSpPr>
        <p:spPr>
          <a:xfrm>
            <a:off x="1038892" y="3962455"/>
            <a:ext cx="441419" cy="441419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500" dirty="0">
                <a:solidFill>
                  <a:schemeClr val="bg1"/>
                </a:solidFill>
                <a:latin typeface="+mn-ea"/>
              </a:rPr>
              <a:t>4</a:t>
            </a:r>
            <a:endParaRPr lang="en-US" sz="15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4746096" y="3783278"/>
            <a:ext cx="3359013" cy="617059"/>
            <a:chOff x="6328128" y="5044369"/>
            <a:chExt cx="4478684" cy="822745"/>
          </a:xfrm>
        </p:grpSpPr>
        <p:sp>
          <p:nvSpPr>
            <p:cNvPr id="45" name="Text Placeholder 32"/>
            <p:cNvSpPr txBox="1">
              <a:spLocks/>
            </p:cNvSpPr>
            <p:nvPr/>
          </p:nvSpPr>
          <p:spPr>
            <a:xfrm>
              <a:off x="6529687" y="5350528"/>
              <a:ext cx="4277125" cy="516586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实现财经商贸类课程的命制题，实现原始凭证填制与审核、记账凭证填制与审核、编制账簿、编制报表等题型。</a:t>
              </a:r>
              <a:endParaRPr lang="en-US" sz="105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46" name="Text Placeholder 33"/>
            <p:cNvSpPr txBox="1">
              <a:spLocks/>
            </p:cNvSpPr>
            <p:nvPr/>
          </p:nvSpPr>
          <p:spPr>
            <a:xfrm>
              <a:off x="6516019" y="5044369"/>
              <a:ext cx="4290793" cy="304311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500" dirty="0">
                  <a:solidFill>
                    <a:schemeClr val="accent2"/>
                  </a:solidFill>
                  <a:latin typeface="+mn-ea"/>
                  <a:cs typeface="Roboto"/>
                </a:rPr>
                <a:t>无纸化考试</a:t>
              </a:r>
              <a:endParaRPr lang="en-AU" sz="1500" dirty="0">
                <a:solidFill>
                  <a:schemeClr val="accent2"/>
                </a:solidFill>
                <a:latin typeface="+mn-ea"/>
                <a:cs typeface="Roboto"/>
              </a:endParaRPr>
            </a:p>
          </p:txBody>
        </p:sp>
        <p:cxnSp>
          <p:nvCxnSpPr>
            <p:cNvPr id="47" name="Straight Connector 35"/>
            <p:cNvCxnSpPr/>
            <p:nvPr/>
          </p:nvCxnSpPr>
          <p:spPr>
            <a:xfrm>
              <a:off x="6328128" y="5082469"/>
              <a:ext cx="0" cy="718378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/>
          <p:cNvGrpSpPr/>
          <p:nvPr/>
        </p:nvGrpSpPr>
        <p:grpSpPr>
          <a:xfrm>
            <a:off x="4746096" y="2987550"/>
            <a:ext cx="3359013" cy="617059"/>
            <a:chOff x="6328128" y="3983398"/>
            <a:chExt cx="4478684" cy="822745"/>
          </a:xfrm>
        </p:grpSpPr>
        <p:sp>
          <p:nvSpPr>
            <p:cNvPr id="48" name="Text Placeholder 32"/>
            <p:cNvSpPr txBox="1">
              <a:spLocks/>
            </p:cNvSpPr>
            <p:nvPr/>
          </p:nvSpPr>
          <p:spPr>
            <a:xfrm>
              <a:off x="6529687" y="4289557"/>
              <a:ext cx="4277125" cy="516586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票据工厂可以制作单岗和多岗的试题资源，可自定义工作流程和岗位，实现资源自动上传到分岗实训平台。</a:t>
              </a:r>
              <a:endParaRPr lang="en-US" sz="105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49" name="Text Placeholder 33"/>
            <p:cNvSpPr txBox="1">
              <a:spLocks/>
            </p:cNvSpPr>
            <p:nvPr/>
          </p:nvSpPr>
          <p:spPr>
            <a:xfrm>
              <a:off x="6516019" y="3983398"/>
              <a:ext cx="4290793" cy="304311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500" dirty="0">
                  <a:solidFill>
                    <a:schemeClr val="accent3"/>
                  </a:solidFill>
                  <a:latin typeface="+mn-ea"/>
                  <a:cs typeface="Roboto"/>
                </a:rPr>
                <a:t>分岗实训</a:t>
              </a:r>
              <a:endParaRPr lang="en-AU" sz="1500" dirty="0">
                <a:solidFill>
                  <a:schemeClr val="accent3"/>
                </a:solidFill>
                <a:latin typeface="+mn-ea"/>
                <a:cs typeface="Roboto"/>
              </a:endParaRPr>
            </a:p>
          </p:txBody>
        </p:sp>
        <p:cxnSp>
          <p:nvCxnSpPr>
            <p:cNvPr id="50" name="Straight Connector 39"/>
            <p:cNvCxnSpPr/>
            <p:nvPr/>
          </p:nvCxnSpPr>
          <p:spPr>
            <a:xfrm>
              <a:off x="6328128" y="4002450"/>
              <a:ext cx="0" cy="718378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4746096" y="2191822"/>
            <a:ext cx="3359013" cy="617059"/>
            <a:chOff x="6328128" y="2922427"/>
            <a:chExt cx="4478684" cy="822745"/>
          </a:xfrm>
        </p:grpSpPr>
        <p:sp>
          <p:nvSpPr>
            <p:cNvPr id="51" name="Text Placeholder 32"/>
            <p:cNvSpPr txBox="1">
              <a:spLocks/>
            </p:cNvSpPr>
            <p:nvPr/>
          </p:nvSpPr>
          <p:spPr>
            <a:xfrm>
              <a:off x="6529687" y="3228586"/>
              <a:ext cx="4277125" cy="516586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票据工厂做为课程平台资源制题工具，可实现资源自动上传到课程平台中。</a:t>
              </a:r>
              <a:endParaRPr lang="en-US" sz="105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52" name="Text Placeholder 33"/>
            <p:cNvSpPr txBox="1">
              <a:spLocks/>
            </p:cNvSpPr>
            <p:nvPr/>
          </p:nvSpPr>
          <p:spPr>
            <a:xfrm>
              <a:off x="6516019" y="2922427"/>
              <a:ext cx="4290793" cy="304311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500" dirty="0">
                  <a:solidFill>
                    <a:schemeClr val="accent4"/>
                  </a:solidFill>
                  <a:latin typeface="+mn-ea"/>
                  <a:cs typeface="Roboto"/>
                </a:rPr>
                <a:t>课程平台</a:t>
              </a:r>
              <a:endParaRPr lang="en-AU" sz="1500" dirty="0">
                <a:solidFill>
                  <a:schemeClr val="accent4"/>
                </a:solidFill>
                <a:latin typeface="+mn-ea"/>
                <a:cs typeface="Roboto"/>
              </a:endParaRPr>
            </a:p>
          </p:txBody>
        </p:sp>
        <p:cxnSp>
          <p:nvCxnSpPr>
            <p:cNvPr id="53" name="Straight Connector 43"/>
            <p:cNvCxnSpPr/>
            <p:nvPr/>
          </p:nvCxnSpPr>
          <p:spPr>
            <a:xfrm>
              <a:off x="6328128" y="2943323"/>
              <a:ext cx="0" cy="718378"/>
            </a:xfrm>
            <a:prstGeom prst="line">
              <a:avLst/>
            </a:prstGeom>
            <a:ln w="50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746096" y="1397479"/>
            <a:ext cx="3359013" cy="617059"/>
            <a:chOff x="6328128" y="1863304"/>
            <a:chExt cx="4478684" cy="822745"/>
          </a:xfrm>
        </p:grpSpPr>
        <p:sp>
          <p:nvSpPr>
            <p:cNvPr id="54" name="Text Placeholder 32"/>
            <p:cNvSpPr txBox="1">
              <a:spLocks/>
            </p:cNvSpPr>
            <p:nvPr/>
          </p:nvSpPr>
          <p:spPr>
            <a:xfrm>
              <a:off x="6529687" y="2169463"/>
              <a:ext cx="4271663" cy="516586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050" dirty="0">
                  <a:solidFill>
                    <a:schemeClr val="tx2"/>
                  </a:solidFill>
                  <a:latin typeface="+mn-ea"/>
                </a:rPr>
                <a:t>实现原始单据图片、经济业务实训题上传到云平台，在电算化云平台制题时可以选择票据工厂中的资源。</a:t>
              </a:r>
              <a:endParaRPr lang="en-US" sz="105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55" name="Text Placeholder 33"/>
            <p:cNvSpPr txBox="1">
              <a:spLocks/>
            </p:cNvSpPr>
            <p:nvPr/>
          </p:nvSpPr>
          <p:spPr>
            <a:xfrm>
              <a:off x="6516019" y="1863304"/>
              <a:ext cx="4290793" cy="304311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500" dirty="0">
                  <a:solidFill>
                    <a:schemeClr val="accent6"/>
                  </a:solidFill>
                  <a:latin typeface="+mn-ea"/>
                  <a:cs typeface="Roboto"/>
                </a:rPr>
                <a:t>电算化云平台</a:t>
              </a:r>
              <a:endParaRPr lang="en-AU" sz="1500" dirty="0">
                <a:solidFill>
                  <a:schemeClr val="accent6"/>
                </a:solidFill>
                <a:latin typeface="+mn-ea"/>
                <a:cs typeface="Roboto"/>
              </a:endParaRPr>
            </a:p>
          </p:txBody>
        </p:sp>
        <p:cxnSp>
          <p:nvCxnSpPr>
            <p:cNvPr id="56" name="Straight Connector 47"/>
            <p:cNvCxnSpPr/>
            <p:nvPr/>
          </p:nvCxnSpPr>
          <p:spPr>
            <a:xfrm>
              <a:off x="6328128" y="1863304"/>
              <a:ext cx="0" cy="718378"/>
            </a:xfrm>
            <a:prstGeom prst="line">
              <a:avLst/>
            </a:prstGeom>
            <a:ln w="508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010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支持体系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23528" y="1347615"/>
            <a:ext cx="3865418" cy="2576945"/>
            <a:chOff x="3491196" y="1905858"/>
            <a:chExt cx="5153890" cy="3435926"/>
          </a:xfrm>
        </p:grpSpPr>
        <p:graphicFrame>
          <p:nvGraphicFramePr>
            <p:cNvPr id="6" name="Diagram 76"/>
            <p:cNvGraphicFramePr/>
            <p:nvPr>
              <p:extLst/>
            </p:nvPr>
          </p:nvGraphicFramePr>
          <p:xfrm>
            <a:off x="3491196" y="1905858"/>
            <a:ext cx="5153890" cy="343592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8" name="Freeform 142"/>
            <p:cNvSpPr>
              <a:spLocks/>
            </p:cNvSpPr>
            <p:nvPr/>
          </p:nvSpPr>
          <p:spPr bwMode="auto">
            <a:xfrm>
              <a:off x="5913338" y="2180000"/>
              <a:ext cx="292299" cy="238612"/>
            </a:xfrm>
            <a:custGeom>
              <a:avLst/>
              <a:gdLst>
                <a:gd name="T0" fmla="*/ 135 w 135"/>
                <a:gd name="T1" fmla="*/ 49 h 110"/>
                <a:gd name="T2" fmla="*/ 68 w 135"/>
                <a:gd name="T3" fmla="*/ 0 h 110"/>
                <a:gd name="T4" fmla="*/ 0 w 135"/>
                <a:gd name="T5" fmla="*/ 49 h 110"/>
                <a:gd name="T6" fmla="*/ 68 w 135"/>
                <a:gd name="T7" fmla="*/ 99 h 110"/>
                <a:gd name="T8" fmla="*/ 93 w 135"/>
                <a:gd name="T9" fmla="*/ 96 h 110"/>
                <a:gd name="T10" fmla="*/ 121 w 135"/>
                <a:gd name="T11" fmla="*/ 110 h 110"/>
                <a:gd name="T12" fmla="*/ 113 w 135"/>
                <a:gd name="T13" fmla="*/ 86 h 110"/>
                <a:gd name="T14" fmla="*/ 135 w 135"/>
                <a:gd name="T15" fmla="*/ 4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110">
                  <a:moveTo>
                    <a:pt x="135" y="49"/>
                  </a:moveTo>
                  <a:cubicBezTo>
                    <a:pt x="135" y="22"/>
                    <a:pt x="105" y="0"/>
                    <a:pt x="68" y="0"/>
                  </a:cubicBezTo>
                  <a:cubicBezTo>
                    <a:pt x="30" y="0"/>
                    <a:pt x="0" y="22"/>
                    <a:pt x="0" y="49"/>
                  </a:cubicBezTo>
                  <a:cubicBezTo>
                    <a:pt x="0" y="77"/>
                    <a:pt x="30" y="99"/>
                    <a:pt x="68" y="99"/>
                  </a:cubicBezTo>
                  <a:cubicBezTo>
                    <a:pt x="76" y="99"/>
                    <a:pt x="85" y="98"/>
                    <a:pt x="93" y="96"/>
                  </a:cubicBezTo>
                  <a:cubicBezTo>
                    <a:pt x="95" y="95"/>
                    <a:pt x="121" y="110"/>
                    <a:pt x="121" y="110"/>
                  </a:cubicBezTo>
                  <a:cubicBezTo>
                    <a:pt x="113" y="86"/>
                    <a:pt x="113" y="86"/>
                    <a:pt x="113" y="86"/>
                  </a:cubicBezTo>
                  <a:cubicBezTo>
                    <a:pt x="126" y="77"/>
                    <a:pt x="135" y="64"/>
                    <a:pt x="135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9" name="Freeform 149"/>
            <p:cNvSpPr>
              <a:spLocks/>
            </p:cNvSpPr>
            <p:nvPr/>
          </p:nvSpPr>
          <p:spPr bwMode="auto">
            <a:xfrm>
              <a:off x="4782421" y="2812685"/>
              <a:ext cx="307212" cy="301247"/>
            </a:xfrm>
            <a:custGeom>
              <a:avLst/>
              <a:gdLst>
                <a:gd name="T0" fmla="*/ 133 w 142"/>
                <a:gd name="T1" fmla="*/ 95 h 139"/>
                <a:gd name="T2" fmla="*/ 106 w 142"/>
                <a:gd name="T3" fmla="*/ 89 h 139"/>
                <a:gd name="T4" fmla="*/ 83 w 142"/>
                <a:gd name="T5" fmla="*/ 67 h 139"/>
                <a:gd name="T6" fmla="*/ 111 w 142"/>
                <a:gd name="T7" fmla="*/ 39 h 139"/>
                <a:gd name="T8" fmla="*/ 119 w 142"/>
                <a:gd name="T9" fmla="*/ 38 h 139"/>
                <a:gd name="T10" fmla="*/ 133 w 142"/>
                <a:gd name="T11" fmla="*/ 16 h 139"/>
                <a:gd name="T12" fmla="*/ 125 w 142"/>
                <a:gd name="T13" fmla="*/ 9 h 139"/>
                <a:gd name="T14" fmla="*/ 104 w 142"/>
                <a:gd name="T15" fmla="*/ 23 h 139"/>
                <a:gd name="T16" fmla="*/ 103 w 142"/>
                <a:gd name="T17" fmla="*/ 30 h 139"/>
                <a:gd name="T18" fmla="*/ 75 w 142"/>
                <a:gd name="T19" fmla="*/ 58 h 139"/>
                <a:gd name="T20" fmla="*/ 51 w 142"/>
                <a:gd name="T21" fmla="*/ 34 h 139"/>
                <a:gd name="T22" fmla="*/ 45 w 142"/>
                <a:gd name="T23" fmla="*/ 7 h 139"/>
                <a:gd name="T24" fmla="*/ 29 w 142"/>
                <a:gd name="T25" fmla="*/ 0 h 139"/>
                <a:gd name="T26" fmla="*/ 39 w 142"/>
                <a:gd name="T27" fmla="*/ 10 h 139"/>
                <a:gd name="T28" fmla="*/ 35 w 142"/>
                <a:gd name="T29" fmla="*/ 27 h 139"/>
                <a:gd name="T30" fmla="*/ 18 w 142"/>
                <a:gd name="T31" fmla="*/ 32 h 139"/>
                <a:gd name="T32" fmla="*/ 3 w 142"/>
                <a:gd name="T33" fmla="*/ 17 h 139"/>
                <a:gd name="T34" fmla="*/ 9 w 142"/>
                <a:gd name="T35" fmla="*/ 43 h 139"/>
                <a:gd name="T36" fmla="*/ 37 w 142"/>
                <a:gd name="T37" fmla="*/ 48 h 139"/>
                <a:gd name="T38" fmla="*/ 58 w 142"/>
                <a:gd name="T39" fmla="*/ 70 h 139"/>
                <a:gd name="T40" fmla="*/ 12 w 142"/>
                <a:gd name="T41" fmla="*/ 115 h 139"/>
                <a:gd name="T42" fmla="*/ 12 w 142"/>
                <a:gd name="T43" fmla="*/ 129 h 139"/>
                <a:gd name="T44" fmla="*/ 13 w 142"/>
                <a:gd name="T45" fmla="*/ 130 h 139"/>
                <a:gd name="T46" fmla="*/ 26 w 142"/>
                <a:gd name="T47" fmla="*/ 130 h 139"/>
                <a:gd name="T48" fmla="*/ 72 w 142"/>
                <a:gd name="T49" fmla="*/ 84 h 139"/>
                <a:gd name="T50" fmla="*/ 92 w 142"/>
                <a:gd name="T51" fmla="*/ 103 h 139"/>
                <a:gd name="T52" fmla="*/ 97 w 142"/>
                <a:gd name="T53" fmla="*/ 131 h 139"/>
                <a:gd name="T54" fmla="*/ 119 w 142"/>
                <a:gd name="T55" fmla="*/ 138 h 139"/>
                <a:gd name="T56" fmla="*/ 105 w 142"/>
                <a:gd name="T57" fmla="*/ 124 h 139"/>
                <a:gd name="T58" fmla="*/ 109 w 142"/>
                <a:gd name="T59" fmla="*/ 110 h 139"/>
                <a:gd name="T60" fmla="*/ 123 w 142"/>
                <a:gd name="T61" fmla="*/ 106 h 139"/>
                <a:gd name="T62" fmla="*/ 139 w 142"/>
                <a:gd name="T63" fmla="*/ 122 h 139"/>
                <a:gd name="T64" fmla="*/ 133 w 142"/>
                <a:gd name="T65" fmla="*/ 9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139">
                  <a:moveTo>
                    <a:pt x="133" y="95"/>
                  </a:moveTo>
                  <a:cubicBezTo>
                    <a:pt x="126" y="87"/>
                    <a:pt x="115" y="86"/>
                    <a:pt x="106" y="8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33" y="16"/>
                    <a:pt x="133" y="16"/>
                    <a:pt x="133" y="16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4" y="25"/>
                    <a:pt x="52" y="14"/>
                    <a:pt x="45" y="7"/>
                  </a:cubicBezTo>
                  <a:cubicBezTo>
                    <a:pt x="41" y="2"/>
                    <a:pt x="35" y="0"/>
                    <a:pt x="29" y="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26"/>
                    <a:pt x="3" y="36"/>
                    <a:pt x="9" y="43"/>
                  </a:cubicBezTo>
                  <a:cubicBezTo>
                    <a:pt x="17" y="50"/>
                    <a:pt x="28" y="52"/>
                    <a:pt x="37" y="48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9" y="119"/>
                    <a:pt x="9" y="125"/>
                    <a:pt x="12" y="129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17" y="133"/>
                    <a:pt x="23" y="133"/>
                    <a:pt x="26" y="130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88" y="112"/>
                    <a:pt x="90" y="123"/>
                    <a:pt x="97" y="131"/>
                  </a:cubicBezTo>
                  <a:cubicBezTo>
                    <a:pt x="103" y="136"/>
                    <a:pt x="111" y="139"/>
                    <a:pt x="119" y="138"/>
                  </a:cubicBezTo>
                  <a:cubicBezTo>
                    <a:pt x="105" y="124"/>
                    <a:pt x="105" y="124"/>
                    <a:pt x="105" y="124"/>
                  </a:cubicBezTo>
                  <a:cubicBezTo>
                    <a:pt x="109" y="110"/>
                    <a:pt x="109" y="110"/>
                    <a:pt x="109" y="110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42" y="113"/>
                    <a:pt x="140" y="102"/>
                    <a:pt x="133" y="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" name="Freeform 116"/>
            <p:cNvSpPr>
              <a:spLocks noEditPoints="1"/>
            </p:cNvSpPr>
            <p:nvPr/>
          </p:nvSpPr>
          <p:spPr bwMode="auto">
            <a:xfrm>
              <a:off x="4782421" y="4121188"/>
              <a:ext cx="329583" cy="290808"/>
            </a:xfrm>
            <a:custGeom>
              <a:avLst/>
              <a:gdLst>
                <a:gd name="T0" fmla="*/ 209 w 221"/>
                <a:gd name="T1" fmla="*/ 95 h 195"/>
                <a:gd name="T2" fmla="*/ 209 w 221"/>
                <a:gd name="T3" fmla="*/ 82 h 195"/>
                <a:gd name="T4" fmla="*/ 221 w 221"/>
                <a:gd name="T5" fmla="*/ 82 h 195"/>
                <a:gd name="T6" fmla="*/ 221 w 221"/>
                <a:gd name="T7" fmla="*/ 74 h 195"/>
                <a:gd name="T8" fmla="*/ 110 w 221"/>
                <a:gd name="T9" fmla="*/ 0 h 195"/>
                <a:gd name="T10" fmla="*/ 0 w 221"/>
                <a:gd name="T11" fmla="*/ 74 h 195"/>
                <a:gd name="T12" fmla="*/ 0 w 221"/>
                <a:gd name="T13" fmla="*/ 82 h 195"/>
                <a:gd name="T14" fmla="*/ 10 w 221"/>
                <a:gd name="T15" fmla="*/ 82 h 195"/>
                <a:gd name="T16" fmla="*/ 10 w 221"/>
                <a:gd name="T17" fmla="*/ 95 h 195"/>
                <a:gd name="T18" fmla="*/ 23 w 221"/>
                <a:gd name="T19" fmla="*/ 95 h 195"/>
                <a:gd name="T20" fmla="*/ 23 w 221"/>
                <a:gd name="T21" fmla="*/ 166 h 195"/>
                <a:gd name="T22" fmla="*/ 10 w 221"/>
                <a:gd name="T23" fmla="*/ 166 h 195"/>
                <a:gd name="T24" fmla="*/ 10 w 221"/>
                <a:gd name="T25" fmla="*/ 179 h 195"/>
                <a:gd name="T26" fmla="*/ 0 w 221"/>
                <a:gd name="T27" fmla="*/ 179 h 195"/>
                <a:gd name="T28" fmla="*/ 0 w 221"/>
                <a:gd name="T29" fmla="*/ 195 h 195"/>
                <a:gd name="T30" fmla="*/ 221 w 221"/>
                <a:gd name="T31" fmla="*/ 195 h 195"/>
                <a:gd name="T32" fmla="*/ 221 w 221"/>
                <a:gd name="T33" fmla="*/ 179 h 195"/>
                <a:gd name="T34" fmla="*/ 209 w 221"/>
                <a:gd name="T35" fmla="*/ 179 h 195"/>
                <a:gd name="T36" fmla="*/ 209 w 221"/>
                <a:gd name="T37" fmla="*/ 166 h 195"/>
                <a:gd name="T38" fmla="*/ 197 w 221"/>
                <a:gd name="T39" fmla="*/ 166 h 195"/>
                <a:gd name="T40" fmla="*/ 197 w 221"/>
                <a:gd name="T41" fmla="*/ 95 h 195"/>
                <a:gd name="T42" fmla="*/ 209 w 221"/>
                <a:gd name="T43" fmla="*/ 95 h 195"/>
                <a:gd name="T44" fmla="*/ 73 w 221"/>
                <a:gd name="T45" fmla="*/ 166 h 195"/>
                <a:gd name="T46" fmla="*/ 49 w 221"/>
                <a:gd name="T47" fmla="*/ 166 h 195"/>
                <a:gd name="T48" fmla="*/ 49 w 221"/>
                <a:gd name="T49" fmla="*/ 95 h 195"/>
                <a:gd name="T50" fmla="*/ 73 w 221"/>
                <a:gd name="T51" fmla="*/ 95 h 195"/>
                <a:gd name="T52" fmla="*/ 73 w 221"/>
                <a:gd name="T53" fmla="*/ 166 h 195"/>
                <a:gd name="T54" fmla="*/ 122 w 221"/>
                <a:gd name="T55" fmla="*/ 166 h 195"/>
                <a:gd name="T56" fmla="*/ 99 w 221"/>
                <a:gd name="T57" fmla="*/ 166 h 195"/>
                <a:gd name="T58" fmla="*/ 99 w 221"/>
                <a:gd name="T59" fmla="*/ 95 h 195"/>
                <a:gd name="T60" fmla="*/ 122 w 221"/>
                <a:gd name="T61" fmla="*/ 95 h 195"/>
                <a:gd name="T62" fmla="*/ 122 w 221"/>
                <a:gd name="T63" fmla="*/ 166 h 195"/>
                <a:gd name="T64" fmla="*/ 171 w 221"/>
                <a:gd name="T65" fmla="*/ 166 h 195"/>
                <a:gd name="T66" fmla="*/ 148 w 221"/>
                <a:gd name="T67" fmla="*/ 166 h 195"/>
                <a:gd name="T68" fmla="*/ 148 w 221"/>
                <a:gd name="T69" fmla="*/ 95 h 195"/>
                <a:gd name="T70" fmla="*/ 171 w 221"/>
                <a:gd name="T71" fmla="*/ 95 h 195"/>
                <a:gd name="T72" fmla="*/ 171 w 221"/>
                <a:gd name="T73" fmla="*/ 16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1" h="195">
                  <a:moveTo>
                    <a:pt x="209" y="95"/>
                  </a:moveTo>
                  <a:lnTo>
                    <a:pt x="209" y="82"/>
                  </a:lnTo>
                  <a:lnTo>
                    <a:pt x="221" y="82"/>
                  </a:lnTo>
                  <a:lnTo>
                    <a:pt x="221" y="74"/>
                  </a:lnTo>
                  <a:lnTo>
                    <a:pt x="110" y="0"/>
                  </a:lnTo>
                  <a:lnTo>
                    <a:pt x="0" y="74"/>
                  </a:lnTo>
                  <a:lnTo>
                    <a:pt x="0" y="82"/>
                  </a:lnTo>
                  <a:lnTo>
                    <a:pt x="10" y="82"/>
                  </a:lnTo>
                  <a:lnTo>
                    <a:pt x="10" y="95"/>
                  </a:lnTo>
                  <a:lnTo>
                    <a:pt x="23" y="95"/>
                  </a:lnTo>
                  <a:lnTo>
                    <a:pt x="23" y="166"/>
                  </a:lnTo>
                  <a:lnTo>
                    <a:pt x="10" y="166"/>
                  </a:lnTo>
                  <a:lnTo>
                    <a:pt x="10" y="179"/>
                  </a:lnTo>
                  <a:lnTo>
                    <a:pt x="0" y="179"/>
                  </a:lnTo>
                  <a:lnTo>
                    <a:pt x="0" y="195"/>
                  </a:lnTo>
                  <a:lnTo>
                    <a:pt x="221" y="195"/>
                  </a:lnTo>
                  <a:lnTo>
                    <a:pt x="221" y="179"/>
                  </a:lnTo>
                  <a:lnTo>
                    <a:pt x="209" y="179"/>
                  </a:lnTo>
                  <a:lnTo>
                    <a:pt x="209" y="166"/>
                  </a:lnTo>
                  <a:lnTo>
                    <a:pt x="197" y="166"/>
                  </a:lnTo>
                  <a:lnTo>
                    <a:pt x="197" y="95"/>
                  </a:lnTo>
                  <a:lnTo>
                    <a:pt x="209" y="95"/>
                  </a:lnTo>
                  <a:close/>
                  <a:moveTo>
                    <a:pt x="73" y="166"/>
                  </a:moveTo>
                  <a:lnTo>
                    <a:pt x="49" y="166"/>
                  </a:lnTo>
                  <a:lnTo>
                    <a:pt x="49" y="95"/>
                  </a:lnTo>
                  <a:lnTo>
                    <a:pt x="73" y="95"/>
                  </a:lnTo>
                  <a:lnTo>
                    <a:pt x="73" y="166"/>
                  </a:lnTo>
                  <a:close/>
                  <a:moveTo>
                    <a:pt x="122" y="166"/>
                  </a:moveTo>
                  <a:lnTo>
                    <a:pt x="99" y="166"/>
                  </a:lnTo>
                  <a:lnTo>
                    <a:pt x="99" y="95"/>
                  </a:lnTo>
                  <a:lnTo>
                    <a:pt x="122" y="95"/>
                  </a:lnTo>
                  <a:lnTo>
                    <a:pt x="122" y="166"/>
                  </a:lnTo>
                  <a:close/>
                  <a:moveTo>
                    <a:pt x="171" y="166"/>
                  </a:moveTo>
                  <a:lnTo>
                    <a:pt x="148" y="166"/>
                  </a:lnTo>
                  <a:lnTo>
                    <a:pt x="148" y="95"/>
                  </a:lnTo>
                  <a:lnTo>
                    <a:pt x="171" y="95"/>
                  </a:lnTo>
                  <a:lnTo>
                    <a:pt x="171" y="1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7060070" y="4104784"/>
              <a:ext cx="307214" cy="307212"/>
              <a:chOff x="11121822" y="1145785"/>
              <a:chExt cx="307214" cy="307212"/>
            </a:xfrm>
            <a:solidFill>
              <a:schemeClr val="bg1"/>
            </a:solidFill>
          </p:grpSpPr>
          <p:sp>
            <p:nvSpPr>
              <p:cNvPr id="23" name="Freeform 140"/>
              <p:cNvSpPr>
                <a:spLocks noEditPoints="1"/>
              </p:cNvSpPr>
              <p:nvPr/>
            </p:nvSpPr>
            <p:spPr bwMode="auto">
              <a:xfrm>
                <a:off x="11121822" y="1211403"/>
                <a:ext cx="241594" cy="241594"/>
              </a:xfrm>
              <a:custGeom>
                <a:avLst/>
                <a:gdLst>
                  <a:gd name="T0" fmla="*/ 103 w 112"/>
                  <a:gd name="T1" fmla="*/ 47 h 112"/>
                  <a:gd name="T2" fmla="*/ 106 w 112"/>
                  <a:gd name="T3" fmla="*/ 36 h 112"/>
                  <a:gd name="T4" fmla="*/ 102 w 112"/>
                  <a:gd name="T5" fmla="*/ 22 h 112"/>
                  <a:gd name="T6" fmla="*/ 92 w 112"/>
                  <a:gd name="T7" fmla="*/ 25 h 112"/>
                  <a:gd name="T8" fmla="*/ 90 w 112"/>
                  <a:gd name="T9" fmla="*/ 14 h 112"/>
                  <a:gd name="T10" fmla="*/ 79 w 112"/>
                  <a:gd name="T11" fmla="*/ 4 h 112"/>
                  <a:gd name="T12" fmla="*/ 71 w 112"/>
                  <a:gd name="T13" fmla="*/ 11 h 112"/>
                  <a:gd name="T14" fmla="*/ 64 w 112"/>
                  <a:gd name="T15" fmla="*/ 3 h 112"/>
                  <a:gd name="T16" fmla="*/ 50 w 112"/>
                  <a:gd name="T17" fmla="*/ 0 h 112"/>
                  <a:gd name="T18" fmla="*/ 47 w 112"/>
                  <a:gd name="T19" fmla="*/ 10 h 112"/>
                  <a:gd name="T20" fmla="*/ 37 w 112"/>
                  <a:gd name="T21" fmla="*/ 6 h 112"/>
                  <a:gd name="T22" fmla="*/ 23 w 112"/>
                  <a:gd name="T23" fmla="*/ 11 h 112"/>
                  <a:gd name="T24" fmla="*/ 25 w 112"/>
                  <a:gd name="T25" fmla="*/ 20 h 112"/>
                  <a:gd name="T26" fmla="*/ 14 w 112"/>
                  <a:gd name="T27" fmla="*/ 22 h 112"/>
                  <a:gd name="T28" fmla="*/ 5 w 112"/>
                  <a:gd name="T29" fmla="*/ 33 h 112"/>
                  <a:gd name="T30" fmla="*/ 12 w 112"/>
                  <a:gd name="T31" fmla="*/ 41 h 112"/>
                  <a:gd name="T32" fmla="*/ 3 w 112"/>
                  <a:gd name="T33" fmla="*/ 48 h 112"/>
                  <a:gd name="T34" fmla="*/ 0 w 112"/>
                  <a:gd name="T35" fmla="*/ 62 h 112"/>
                  <a:gd name="T36" fmla="*/ 10 w 112"/>
                  <a:gd name="T37" fmla="*/ 65 h 112"/>
                  <a:gd name="T38" fmla="*/ 6 w 112"/>
                  <a:gd name="T39" fmla="*/ 75 h 112"/>
                  <a:gd name="T40" fmla="*/ 11 w 112"/>
                  <a:gd name="T41" fmla="*/ 89 h 112"/>
                  <a:gd name="T42" fmla="*/ 21 w 112"/>
                  <a:gd name="T43" fmla="*/ 87 h 112"/>
                  <a:gd name="T44" fmla="*/ 23 w 112"/>
                  <a:gd name="T45" fmla="*/ 98 h 112"/>
                  <a:gd name="T46" fmla="*/ 34 w 112"/>
                  <a:gd name="T47" fmla="*/ 108 h 112"/>
                  <a:gd name="T48" fmla="*/ 41 w 112"/>
                  <a:gd name="T49" fmla="*/ 101 h 112"/>
                  <a:gd name="T50" fmla="*/ 48 w 112"/>
                  <a:gd name="T51" fmla="*/ 109 h 112"/>
                  <a:gd name="T52" fmla="*/ 63 w 112"/>
                  <a:gd name="T53" fmla="*/ 112 h 112"/>
                  <a:gd name="T54" fmla="*/ 66 w 112"/>
                  <a:gd name="T55" fmla="*/ 102 h 112"/>
                  <a:gd name="T56" fmla="*/ 76 w 112"/>
                  <a:gd name="T57" fmla="*/ 106 h 112"/>
                  <a:gd name="T58" fmla="*/ 90 w 112"/>
                  <a:gd name="T59" fmla="*/ 101 h 112"/>
                  <a:gd name="T60" fmla="*/ 88 w 112"/>
                  <a:gd name="T61" fmla="*/ 91 h 112"/>
                  <a:gd name="T62" fmla="*/ 98 w 112"/>
                  <a:gd name="T63" fmla="*/ 89 h 112"/>
                  <a:gd name="T64" fmla="*/ 108 w 112"/>
                  <a:gd name="T65" fmla="*/ 78 h 112"/>
                  <a:gd name="T66" fmla="*/ 101 w 112"/>
                  <a:gd name="T67" fmla="*/ 71 h 112"/>
                  <a:gd name="T68" fmla="*/ 110 w 112"/>
                  <a:gd name="T69" fmla="*/ 64 h 112"/>
                  <a:gd name="T70" fmla="*/ 112 w 112"/>
                  <a:gd name="T71" fmla="*/ 49 h 112"/>
                  <a:gd name="T72" fmla="*/ 56 w 112"/>
                  <a:gd name="T73" fmla="*/ 86 h 112"/>
                  <a:gd name="T74" fmla="*/ 56 w 112"/>
                  <a:gd name="T75" fmla="*/ 26 h 112"/>
                  <a:gd name="T76" fmla="*/ 56 w 112"/>
                  <a:gd name="T77" fmla="*/ 8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2" h="112">
                    <a:moveTo>
                      <a:pt x="110" y="47"/>
                    </a:moveTo>
                    <a:cubicBezTo>
                      <a:pt x="103" y="47"/>
                      <a:pt x="103" y="47"/>
                      <a:pt x="103" y="47"/>
                    </a:cubicBezTo>
                    <a:cubicBezTo>
                      <a:pt x="102" y="44"/>
                      <a:pt x="101" y="42"/>
                      <a:pt x="101" y="39"/>
                    </a:cubicBezTo>
                    <a:cubicBezTo>
                      <a:pt x="106" y="36"/>
                      <a:pt x="106" y="36"/>
                      <a:pt x="106" y="36"/>
                    </a:cubicBezTo>
                    <a:cubicBezTo>
                      <a:pt x="108" y="35"/>
                      <a:pt x="108" y="34"/>
                      <a:pt x="107" y="32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1" y="21"/>
                      <a:pt x="99" y="20"/>
                      <a:pt x="98" y="21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0" y="23"/>
                      <a:pt x="88" y="21"/>
                      <a:pt x="87" y="20"/>
                    </a:cubicBezTo>
                    <a:cubicBezTo>
                      <a:pt x="90" y="14"/>
                      <a:pt x="90" y="14"/>
                      <a:pt x="90" y="14"/>
                    </a:cubicBezTo>
                    <a:cubicBezTo>
                      <a:pt x="91" y="12"/>
                      <a:pt x="90" y="11"/>
                      <a:pt x="89" y="10"/>
                    </a:cubicBezTo>
                    <a:cubicBezTo>
                      <a:pt x="79" y="4"/>
                      <a:pt x="79" y="4"/>
                      <a:pt x="79" y="4"/>
                    </a:cubicBezTo>
                    <a:cubicBezTo>
                      <a:pt x="77" y="3"/>
                      <a:pt x="76" y="4"/>
                      <a:pt x="75" y="5"/>
                    </a:cubicBezTo>
                    <a:cubicBezTo>
                      <a:pt x="71" y="11"/>
                      <a:pt x="71" y="11"/>
                      <a:pt x="71" y="11"/>
                    </a:cubicBezTo>
                    <a:cubicBezTo>
                      <a:pt x="69" y="10"/>
                      <a:pt x="67" y="10"/>
                      <a:pt x="64" y="9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1"/>
                      <a:pt x="63" y="0"/>
                      <a:pt x="61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8" y="0"/>
                      <a:pt x="47" y="1"/>
                      <a:pt x="47" y="3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10"/>
                      <a:pt x="42" y="11"/>
                      <a:pt x="40" y="12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4"/>
                      <a:pt x="34" y="4"/>
                      <a:pt x="33" y="5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1" y="11"/>
                      <a:pt x="21" y="13"/>
                      <a:pt x="22" y="14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3" y="22"/>
                      <a:pt x="22" y="24"/>
                      <a:pt x="20" y="26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2"/>
                      <a:pt x="11" y="22"/>
                      <a:pt x="10" y="2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4" y="35"/>
                      <a:pt x="4" y="36"/>
                      <a:pt x="6" y="37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1" y="43"/>
                      <a:pt x="10" y="45"/>
                      <a:pt x="10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2" y="48"/>
                      <a:pt x="0" y="49"/>
                      <a:pt x="0" y="51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4"/>
                      <a:pt x="2" y="65"/>
                      <a:pt x="3" y="65"/>
                    </a:cubicBezTo>
                    <a:cubicBezTo>
                      <a:pt x="10" y="65"/>
                      <a:pt x="10" y="65"/>
                      <a:pt x="10" y="65"/>
                    </a:cubicBezTo>
                    <a:cubicBezTo>
                      <a:pt x="11" y="68"/>
                      <a:pt x="11" y="70"/>
                      <a:pt x="12" y="72"/>
                    </a:cubicBezTo>
                    <a:cubicBezTo>
                      <a:pt x="6" y="75"/>
                      <a:pt x="6" y="75"/>
                      <a:pt x="6" y="75"/>
                    </a:cubicBezTo>
                    <a:cubicBezTo>
                      <a:pt x="5" y="76"/>
                      <a:pt x="5" y="78"/>
                      <a:pt x="5" y="79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2" y="91"/>
                      <a:pt x="14" y="91"/>
                      <a:pt x="15" y="90"/>
                    </a:cubicBezTo>
                    <a:cubicBezTo>
                      <a:pt x="21" y="87"/>
                      <a:pt x="21" y="87"/>
                      <a:pt x="21" y="87"/>
                    </a:cubicBezTo>
                    <a:cubicBezTo>
                      <a:pt x="23" y="89"/>
                      <a:pt x="24" y="91"/>
                      <a:pt x="26" y="92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99"/>
                      <a:pt x="23" y="101"/>
                      <a:pt x="24" y="102"/>
                    </a:cubicBezTo>
                    <a:cubicBezTo>
                      <a:pt x="34" y="108"/>
                      <a:pt x="34" y="108"/>
                      <a:pt x="34" y="108"/>
                    </a:cubicBezTo>
                    <a:cubicBezTo>
                      <a:pt x="35" y="108"/>
                      <a:pt x="37" y="108"/>
                      <a:pt x="38" y="106"/>
                    </a:cubicBezTo>
                    <a:cubicBezTo>
                      <a:pt x="41" y="101"/>
                      <a:pt x="41" y="101"/>
                      <a:pt x="41" y="101"/>
                    </a:cubicBezTo>
                    <a:cubicBezTo>
                      <a:pt x="44" y="101"/>
                      <a:pt x="46" y="102"/>
                      <a:pt x="48" y="102"/>
                    </a:cubicBezTo>
                    <a:cubicBezTo>
                      <a:pt x="48" y="109"/>
                      <a:pt x="48" y="109"/>
                      <a:pt x="48" y="109"/>
                    </a:cubicBezTo>
                    <a:cubicBezTo>
                      <a:pt x="48" y="111"/>
                      <a:pt x="50" y="112"/>
                      <a:pt x="51" y="112"/>
                    </a:cubicBezTo>
                    <a:cubicBezTo>
                      <a:pt x="63" y="112"/>
                      <a:pt x="63" y="112"/>
                      <a:pt x="63" y="112"/>
                    </a:cubicBezTo>
                    <a:cubicBezTo>
                      <a:pt x="64" y="112"/>
                      <a:pt x="66" y="111"/>
                      <a:pt x="66" y="109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8" y="102"/>
                      <a:pt x="70" y="101"/>
                      <a:pt x="73" y="100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7" y="107"/>
                      <a:pt x="79" y="108"/>
                      <a:pt x="80" y="107"/>
                    </a:cubicBezTo>
                    <a:cubicBezTo>
                      <a:pt x="90" y="101"/>
                      <a:pt x="90" y="101"/>
                      <a:pt x="90" y="101"/>
                    </a:cubicBezTo>
                    <a:cubicBezTo>
                      <a:pt x="91" y="100"/>
                      <a:pt x="92" y="99"/>
                      <a:pt x="91" y="97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89" y="90"/>
                      <a:pt x="91" y="88"/>
                      <a:pt x="93" y="86"/>
                    </a:cubicBezTo>
                    <a:cubicBezTo>
                      <a:pt x="98" y="89"/>
                      <a:pt x="98" y="89"/>
                      <a:pt x="98" y="89"/>
                    </a:cubicBezTo>
                    <a:cubicBezTo>
                      <a:pt x="100" y="90"/>
                      <a:pt x="102" y="90"/>
                      <a:pt x="102" y="88"/>
                    </a:cubicBezTo>
                    <a:cubicBezTo>
                      <a:pt x="108" y="78"/>
                      <a:pt x="108" y="78"/>
                      <a:pt x="108" y="78"/>
                    </a:cubicBezTo>
                    <a:cubicBezTo>
                      <a:pt x="109" y="77"/>
                      <a:pt x="108" y="75"/>
                      <a:pt x="107" y="74"/>
                    </a:cubicBezTo>
                    <a:cubicBezTo>
                      <a:pt x="101" y="71"/>
                      <a:pt x="101" y="71"/>
                      <a:pt x="101" y="71"/>
                    </a:cubicBezTo>
                    <a:cubicBezTo>
                      <a:pt x="102" y="69"/>
                      <a:pt x="102" y="66"/>
                      <a:pt x="103" y="64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1" y="64"/>
                      <a:pt x="112" y="63"/>
                      <a:pt x="112" y="61"/>
                    </a:cubicBezTo>
                    <a:cubicBezTo>
                      <a:pt x="112" y="49"/>
                      <a:pt x="112" y="49"/>
                      <a:pt x="112" y="49"/>
                    </a:cubicBezTo>
                    <a:cubicBezTo>
                      <a:pt x="112" y="48"/>
                      <a:pt x="111" y="47"/>
                      <a:pt x="110" y="47"/>
                    </a:cubicBezTo>
                    <a:close/>
                    <a:moveTo>
                      <a:pt x="56" y="86"/>
                    </a:moveTo>
                    <a:cubicBezTo>
                      <a:pt x="40" y="86"/>
                      <a:pt x="26" y="72"/>
                      <a:pt x="26" y="56"/>
                    </a:cubicBezTo>
                    <a:cubicBezTo>
                      <a:pt x="26" y="39"/>
                      <a:pt x="40" y="26"/>
                      <a:pt x="56" y="26"/>
                    </a:cubicBezTo>
                    <a:cubicBezTo>
                      <a:pt x="73" y="26"/>
                      <a:pt x="86" y="39"/>
                      <a:pt x="86" y="56"/>
                    </a:cubicBezTo>
                    <a:cubicBezTo>
                      <a:pt x="86" y="72"/>
                      <a:pt x="73" y="86"/>
                      <a:pt x="56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" name="Freeform 141"/>
              <p:cNvSpPr>
                <a:spLocks noEditPoints="1"/>
              </p:cNvSpPr>
              <p:nvPr/>
            </p:nvSpPr>
            <p:spPr bwMode="auto">
              <a:xfrm>
                <a:off x="11317186" y="1145785"/>
                <a:ext cx="111850" cy="113341"/>
              </a:xfrm>
              <a:custGeom>
                <a:avLst/>
                <a:gdLst>
                  <a:gd name="T0" fmla="*/ 48 w 52"/>
                  <a:gd name="T1" fmla="*/ 23 h 52"/>
                  <a:gd name="T2" fmla="*/ 50 w 52"/>
                  <a:gd name="T3" fmla="*/ 17 h 52"/>
                  <a:gd name="T4" fmla="*/ 48 w 52"/>
                  <a:gd name="T5" fmla="*/ 11 h 52"/>
                  <a:gd name="T6" fmla="*/ 44 w 52"/>
                  <a:gd name="T7" fmla="*/ 12 h 52"/>
                  <a:gd name="T8" fmla="*/ 42 w 52"/>
                  <a:gd name="T9" fmla="*/ 6 h 52"/>
                  <a:gd name="T10" fmla="*/ 38 w 52"/>
                  <a:gd name="T11" fmla="*/ 2 h 52"/>
                  <a:gd name="T12" fmla="*/ 34 w 52"/>
                  <a:gd name="T13" fmla="*/ 5 h 52"/>
                  <a:gd name="T14" fmla="*/ 30 w 52"/>
                  <a:gd name="T15" fmla="*/ 1 h 52"/>
                  <a:gd name="T16" fmla="*/ 24 w 52"/>
                  <a:gd name="T17" fmla="*/ 0 h 52"/>
                  <a:gd name="T18" fmla="*/ 23 w 52"/>
                  <a:gd name="T19" fmla="*/ 4 h 52"/>
                  <a:gd name="T20" fmla="*/ 17 w 52"/>
                  <a:gd name="T21" fmla="*/ 2 h 52"/>
                  <a:gd name="T22" fmla="*/ 11 w 52"/>
                  <a:gd name="T23" fmla="*/ 4 h 52"/>
                  <a:gd name="T24" fmla="*/ 12 w 52"/>
                  <a:gd name="T25" fmla="*/ 8 h 52"/>
                  <a:gd name="T26" fmla="*/ 6 w 52"/>
                  <a:gd name="T27" fmla="*/ 10 h 52"/>
                  <a:gd name="T28" fmla="*/ 2 w 52"/>
                  <a:gd name="T29" fmla="*/ 14 h 52"/>
                  <a:gd name="T30" fmla="*/ 6 w 52"/>
                  <a:gd name="T31" fmla="*/ 18 h 52"/>
                  <a:gd name="T32" fmla="*/ 1 w 52"/>
                  <a:gd name="T33" fmla="*/ 22 h 52"/>
                  <a:gd name="T34" fmla="*/ 0 w 52"/>
                  <a:gd name="T35" fmla="*/ 28 h 52"/>
                  <a:gd name="T36" fmla="*/ 4 w 52"/>
                  <a:gd name="T37" fmla="*/ 29 h 52"/>
                  <a:gd name="T38" fmla="*/ 2 w 52"/>
                  <a:gd name="T39" fmla="*/ 35 h 52"/>
                  <a:gd name="T40" fmla="*/ 4 w 52"/>
                  <a:gd name="T41" fmla="*/ 41 h 52"/>
                  <a:gd name="T42" fmla="*/ 9 w 52"/>
                  <a:gd name="T43" fmla="*/ 40 h 52"/>
                  <a:gd name="T44" fmla="*/ 10 w 52"/>
                  <a:gd name="T45" fmla="*/ 46 h 52"/>
                  <a:gd name="T46" fmla="*/ 15 w 52"/>
                  <a:gd name="T47" fmla="*/ 50 h 52"/>
                  <a:gd name="T48" fmla="*/ 18 w 52"/>
                  <a:gd name="T49" fmla="*/ 47 h 52"/>
                  <a:gd name="T50" fmla="*/ 22 w 52"/>
                  <a:gd name="T51" fmla="*/ 51 h 52"/>
                  <a:gd name="T52" fmla="*/ 28 w 52"/>
                  <a:gd name="T53" fmla="*/ 52 h 52"/>
                  <a:gd name="T54" fmla="*/ 29 w 52"/>
                  <a:gd name="T55" fmla="*/ 48 h 52"/>
                  <a:gd name="T56" fmla="*/ 35 w 52"/>
                  <a:gd name="T57" fmla="*/ 50 h 52"/>
                  <a:gd name="T58" fmla="*/ 41 w 52"/>
                  <a:gd name="T59" fmla="*/ 48 h 52"/>
                  <a:gd name="T60" fmla="*/ 40 w 52"/>
                  <a:gd name="T61" fmla="*/ 43 h 52"/>
                  <a:gd name="T62" fmla="*/ 46 w 52"/>
                  <a:gd name="T63" fmla="*/ 42 h 52"/>
                  <a:gd name="T64" fmla="*/ 50 w 52"/>
                  <a:gd name="T65" fmla="*/ 37 h 52"/>
                  <a:gd name="T66" fmla="*/ 47 w 52"/>
                  <a:gd name="T67" fmla="*/ 34 h 52"/>
                  <a:gd name="T68" fmla="*/ 51 w 52"/>
                  <a:gd name="T69" fmla="*/ 30 h 52"/>
                  <a:gd name="T70" fmla="*/ 52 w 52"/>
                  <a:gd name="T71" fmla="*/ 24 h 52"/>
                  <a:gd name="T72" fmla="*/ 26 w 52"/>
                  <a:gd name="T73" fmla="*/ 40 h 52"/>
                  <a:gd name="T74" fmla="*/ 26 w 52"/>
                  <a:gd name="T75" fmla="*/ 12 h 52"/>
                  <a:gd name="T76" fmla="*/ 26 w 52"/>
                  <a:gd name="T77" fmla="*/ 4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2" h="52">
                    <a:moveTo>
                      <a:pt x="51" y="23"/>
                    </a:move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1"/>
                      <a:pt x="48" y="20"/>
                      <a:pt x="47" y="18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6"/>
                      <a:pt x="51" y="16"/>
                      <a:pt x="50" y="15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0"/>
                      <a:pt x="47" y="10"/>
                      <a:pt x="46" y="1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3" y="11"/>
                      <a:pt x="42" y="10"/>
                      <a:pt x="40" y="9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6"/>
                      <a:pt x="42" y="5"/>
                      <a:pt x="42" y="4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7" y="2"/>
                      <a:pt x="36" y="2"/>
                      <a:pt x="36" y="3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3" y="5"/>
                      <a:pt x="32" y="4"/>
                      <a:pt x="30" y="4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30" y="0"/>
                      <a:pt x="29" y="0"/>
                      <a:pt x="29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3" y="0"/>
                      <a:pt x="23" y="1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1" y="4"/>
                      <a:pt x="20" y="5"/>
                      <a:pt x="19" y="5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6" y="1"/>
                      <a:pt x="15" y="2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5"/>
                      <a:pt x="11" y="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9"/>
                      <a:pt x="10" y="10"/>
                      <a:pt x="9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5" y="10"/>
                      <a:pt x="5" y="10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6"/>
                      <a:pt x="3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19"/>
                      <a:pt x="5" y="21"/>
                      <a:pt x="4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2"/>
                      <a:pt x="0" y="23"/>
                      <a:pt x="0" y="23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0" y="29"/>
                      <a:pt x="1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1"/>
                      <a:pt x="5" y="32"/>
                      <a:pt x="5" y="34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6"/>
                      <a:pt x="2" y="36"/>
                      <a:pt x="2" y="37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5" y="41"/>
                      <a:pt x="5" y="42"/>
                      <a:pt x="6" y="41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1"/>
                      <a:pt x="11" y="42"/>
                      <a:pt x="12" y="43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7"/>
                      <a:pt x="11" y="4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5" y="50"/>
                      <a:pt x="16" y="50"/>
                      <a:pt x="16" y="49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9" y="47"/>
                      <a:pt x="21" y="48"/>
                      <a:pt x="22" y="48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3" y="52"/>
                      <a:pt x="24" y="52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9" y="52"/>
                      <a:pt x="29" y="52"/>
                      <a:pt x="29" y="51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1" y="48"/>
                      <a:pt x="32" y="47"/>
                      <a:pt x="34" y="47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6" y="50"/>
                      <a:pt x="36" y="50"/>
                      <a:pt x="37" y="50"/>
                    </a:cubicBezTo>
                    <a:cubicBezTo>
                      <a:pt x="41" y="48"/>
                      <a:pt x="41" y="48"/>
                      <a:pt x="41" y="48"/>
                    </a:cubicBezTo>
                    <a:cubicBezTo>
                      <a:pt x="42" y="47"/>
                      <a:pt x="42" y="47"/>
                      <a:pt x="41" y="46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1" y="42"/>
                      <a:pt x="42" y="41"/>
                      <a:pt x="43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7" y="42"/>
                      <a:pt x="47" y="42"/>
                      <a:pt x="48" y="41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6"/>
                      <a:pt x="50" y="36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3"/>
                      <a:pt x="48" y="31"/>
                      <a:pt x="48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2" y="30"/>
                      <a:pt x="52" y="29"/>
                      <a:pt x="52" y="29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3"/>
                      <a:pt x="52" y="23"/>
                      <a:pt x="51" y="23"/>
                    </a:cubicBezTo>
                    <a:close/>
                    <a:moveTo>
                      <a:pt x="26" y="40"/>
                    </a:moveTo>
                    <a:cubicBezTo>
                      <a:pt x="18" y="40"/>
                      <a:pt x="12" y="34"/>
                      <a:pt x="12" y="26"/>
                    </a:cubicBezTo>
                    <a:cubicBezTo>
                      <a:pt x="12" y="18"/>
                      <a:pt x="18" y="12"/>
                      <a:pt x="26" y="12"/>
                    </a:cubicBezTo>
                    <a:cubicBezTo>
                      <a:pt x="34" y="12"/>
                      <a:pt x="40" y="18"/>
                      <a:pt x="40" y="26"/>
                    </a:cubicBezTo>
                    <a:cubicBezTo>
                      <a:pt x="40" y="34"/>
                      <a:pt x="34" y="40"/>
                      <a:pt x="26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041096" y="2889653"/>
              <a:ext cx="311687" cy="193872"/>
              <a:chOff x="8292784" y="1202455"/>
              <a:chExt cx="311687" cy="193872"/>
            </a:xfrm>
          </p:grpSpPr>
          <p:sp>
            <p:nvSpPr>
              <p:cNvPr id="21" name="Freeform 151"/>
              <p:cNvSpPr>
                <a:spLocks/>
              </p:cNvSpPr>
              <p:nvPr/>
            </p:nvSpPr>
            <p:spPr bwMode="auto">
              <a:xfrm>
                <a:off x="8297258" y="1202455"/>
                <a:ext cx="299756" cy="123780"/>
              </a:xfrm>
              <a:custGeom>
                <a:avLst/>
                <a:gdLst>
                  <a:gd name="T0" fmla="*/ 135 w 139"/>
                  <a:gd name="T1" fmla="*/ 0 h 57"/>
                  <a:gd name="T2" fmla="*/ 4 w 139"/>
                  <a:gd name="T3" fmla="*/ 0 h 57"/>
                  <a:gd name="T4" fmla="*/ 0 w 139"/>
                  <a:gd name="T5" fmla="*/ 1 h 57"/>
                  <a:gd name="T6" fmla="*/ 65 w 139"/>
                  <a:gd name="T7" fmla="*/ 55 h 57"/>
                  <a:gd name="T8" fmla="*/ 74 w 139"/>
                  <a:gd name="T9" fmla="*/ 55 h 57"/>
                  <a:gd name="T10" fmla="*/ 139 w 139"/>
                  <a:gd name="T11" fmla="*/ 1 h 57"/>
                  <a:gd name="T12" fmla="*/ 135 w 139"/>
                  <a:gd name="T1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57">
                    <a:moveTo>
                      <a:pt x="13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1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8" y="57"/>
                      <a:pt x="72" y="57"/>
                      <a:pt x="74" y="55"/>
                    </a:cubicBezTo>
                    <a:cubicBezTo>
                      <a:pt x="139" y="1"/>
                      <a:pt x="139" y="1"/>
                      <a:pt x="139" y="1"/>
                    </a:cubicBezTo>
                    <a:cubicBezTo>
                      <a:pt x="138" y="0"/>
                      <a:pt x="137" y="0"/>
                      <a:pt x="13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" name="Freeform 152"/>
              <p:cNvSpPr>
                <a:spLocks noEditPoints="1"/>
              </p:cNvSpPr>
              <p:nvPr/>
            </p:nvSpPr>
            <p:spPr bwMode="auto">
              <a:xfrm>
                <a:off x="8292784" y="1221842"/>
                <a:ext cx="311687" cy="174485"/>
              </a:xfrm>
              <a:custGeom>
                <a:avLst/>
                <a:gdLst>
                  <a:gd name="T0" fmla="*/ 77 w 144"/>
                  <a:gd name="T1" fmla="*/ 55 h 81"/>
                  <a:gd name="T2" fmla="*/ 67 w 144"/>
                  <a:gd name="T3" fmla="*/ 55 h 81"/>
                  <a:gd name="T4" fmla="*/ 0 w 144"/>
                  <a:gd name="T5" fmla="*/ 0 h 81"/>
                  <a:gd name="T6" fmla="*/ 0 w 144"/>
                  <a:gd name="T7" fmla="*/ 74 h 81"/>
                  <a:gd name="T8" fmla="*/ 6 w 144"/>
                  <a:gd name="T9" fmla="*/ 81 h 81"/>
                  <a:gd name="T10" fmla="*/ 137 w 144"/>
                  <a:gd name="T11" fmla="*/ 81 h 81"/>
                  <a:gd name="T12" fmla="*/ 144 w 144"/>
                  <a:gd name="T13" fmla="*/ 74 h 81"/>
                  <a:gd name="T14" fmla="*/ 144 w 144"/>
                  <a:gd name="T15" fmla="*/ 0 h 81"/>
                  <a:gd name="T16" fmla="*/ 77 w 144"/>
                  <a:gd name="T17" fmla="*/ 55 h 81"/>
                  <a:gd name="T18" fmla="*/ 41 w 144"/>
                  <a:gd name="T19" fmla="*/ 45 h 81"/>
                  <a:gd name="T20" fmla="*/ 10 w 144"/>
                  <a:gd name="T21" fmla="*/ 75 h 81"/>
                  <a:gd name="T22" fmla="*/ 8 w 144"/>
                  <a:gd name="T23" fmla="*/ 76 h 81"/>
                  <a:gd name="T24" fmla="*/ 6 w 144"/>
                  <a:gd name="T25" fmla="*/ 75 h 81"/>
                  <a:gd name="T26" fmla="*/ 6 w 144"/>
                  <a:gd name="T27" fmla="*/ 71 h 81"/>
                  <a:gd name="T28" fmla="*/ 37 w 144"/>
                  <a:gd name="T29" fmla="*/ 41 h 81"/>
                  <a:gd name="T30" fmla="*/ 41 w 144"/>
                  <a:gd name="T31" fmla="*/ 41 h 81"/>
                  <a:gd name="T32" fmla="*/ 41 w 144"/>
                  <a:gd name="T33" fmla="*/ 45 h 81"/>
                  <a:gd name="T34" fmla="*/ 138 w 144"/>
                  <a:gd name="T35" fmla="*/ 75 h 81"/>
                  <a:gd name="T36" fmla="*/ 136 w 144"/>
                  <a:gd name="T37" fmla="*/ 76 h 81"/>
                  <a:gd name="T38" fmla="*/ 134 w 144"/>
                  <a:gd name="T39" fmla="*/ 75 h 81"/>
                  <a:gd name="T40" fmla="*/ 102 w 144"/>
                  <a:gd name="T41" fmla="*/ 45 h 81"/>
                  <a:gd name="T42" fmla="*/ 102 w 144"/>
                  <a:gd name="T43" fmla="*/ 41 h 81"/>
                  <a:gd name="T44" fmla="*/ 106 w 144"/>
                  <a:gd name="T45" fmla="*/ 41 h 81"/>
                  <a:gd name="T46" fmla="*/ 138 w 144"/>
                  <a:gd name="T47" fmla="*/ 71 h 81"/>
                  <a:gd name="T48" fmla="*/ 138 w 144"/>
                  <a:gd name="T49" fmla="*/ 7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4" h="81">
                    <a:moveTo>
                      <a:pt x="77" y="55"/>
                    </a:moveTo>
                    <a:cubicBezTo>
                      <a:pt x="74" y="57"/>
                      <a:pt x="69" y="57"/>
                      <a:pt x="67" y="5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8"/>
                      <a:pt x="3" y="81"/>
                      <a:pt x="6" y="81"/>
                    </a:cubicBezTo>
                    <a:cubicBezTo>
                      <a:pt x="137" y="81"/>
                      <a:pt x="137" y="81"/>
                      <a:pt x="137" y="81"/>
                    </a:cubicBezTo>
                    <a:cubicBezTo>
                      <a:pt x="141" y="81"/>
                      <a:pt x="144" y="78"/>
                      <a:pt x="144" y="74"/>
                    </a:cubicBezTo>
                    <a:cubicBezTo>
                      <a:pt x="144" y="0"/>
                      <a:pt x="144" y="0"/>
                      <a:pt x="144" y="0"/>
                    </a:cubicBezTo>
                    <a:lnTo>
                      <a:pt x="77" y="55"/>
                    </a:lnTo>
                    <a:close/>
                    <a:moveTo>
                      <a:pt x="41" y="45"/>
                    </a:moveTo>
                    <a:cubicBezTo>
                      <a:pt x="10" y="75"/>
                      <a:pt x="10" y="75"/>
                      <a:pt x="10" y="75"/>
                    </a:cubicBezTo>
                    <a:cubicBezTo>
                      <a:pt x="9" y="75"/>
                      <a:pt x="8" y="76"/>
                      <a:pt x="8" y="76"/>
                    </a:cubicBezTo>
                    <a:cubicBezTo>
                      <a:pt x="7" y="76"/>
                      <a:pt x="6" y="75"/>
                      <a:pt x="6" y="75"/>
                    </a:cubicBezTo>
                    <a:cubicBezTo>
                      <a:pt x="5" y="74"/>
                      <a:pt x="5" y="72"/>
                      <a:pt x="6" y="7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8" y="40"/>
                      <a:pt x="40" y="40"/>
                      <a:pt x="41" y="41"/>
                    </a:cubicBezTo>
                    <a:cubicBezTo>
                      <a:pt x="42" y="42"/>
                      <a:pt x="42" y="44"/>
                      <a:pt x="41" y="45"/>
                    </a:cubicBezTo>
                    <a:close/>
                    <a:moveTo>
                      <a:pt x="138" y="75"/>
                    </a:moveTo>
                    <a:cubicBezTo>
                      <a:pt x="137" y="75"/>
                      <a:pt x="136" y="76"/>
                      <a:pt x="136" y="76"/>
                    </a:cubicBezTo>
                    <a:cubicBezTo>
                      <a:pt x="135" y="76"/>
                      <a:pt x="134" y="75"/>
                      <a:pt x="134" y="75"/>
                    </a:cubicBezTo>
                    <a:cubicBezTo>
                      <a:pt x="102" y="45"/>
                      <a:pt x="102" y="45"/>
                      <a:pt x="102" y="45"/>
                    </a:cubicBezTo>
                    <a:cubicBezTo>
                      <a:pt x="101" y="44"/>
                      <a:pt x="101" y="42"/>
                      <a:pt x="102" y="41"/>
                    </a:cubicBezTo>
                    <a:cubicBezTo>
                      <a:pt x="103" y="40"/>
                      <a:pt x="105" y="40"/>
                      <a:pt x="106" y="41"/>
                    </a:cubicBezTo>
                    <a:cubicBezTo>
                      <a:pt x="138" y="71"/>
                      <a:pt x="138" y="71"/>
                      <a:pt x="138" y="71"/>
                    </a:cubicBezTo>
                    <a:cubicBezTo>
                      <a:pt x="139" y="72"/>
                      <a:pt x="139" y="74"/>
                      <a:pt x="138" y="7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5889171" y="4779060"/>
              <a:ext cx="402657" cy="331075"/>
              <a:chOff x="5108575" y="3992563"/>
              <a:chExt cx="428625" cy="352426"/>
            </a:xfrm>
            <a:solidFill>
              <a:schemeClr val="bg1"/>
            </a:solidFill>
          </p:grpSpPr>
          <p:sp>
            <p:nvSpPr>
              <p:cNvPr id="15" name="Freeform 223"/>
              <p:cNvSpPr>
                <a:spLocks/>
              </p:cNvSpPr>
              <p:nvPr/>
            </p:nvSpPr>
            <p:spPr bwMode="auto">
              <a:xfrm>
                <a:off x="5108575" y="3998913"/>
                <a:ext cx="201613" cy="106363"/>
              </a:xfrm>
              <a:custGeom>
                <a:avLst/>
                <a:gdLst>
                  <a:gd name="T0" fmla="*/ 127 w 127"/>
                  <a:gd name="T1" fmla="*/ 30 h 67"/>
                  <a:gd name="T2" fmla="*/ 93 w 127"/>
                  <a:gd name="T3" fmla="*/ 0 h 67"/>
                  <a:gd name="T4" fmla="*/ 0 w 127"/>
                  <a:gd name="T5" fmla="*/ 36 h 67"/>
                  <a:gd name="T6" fmla="*/ 35 w 127"/>
                  <a:gd name="T7" fmla="*/ 67 h 67"/>
                  <a:gd name="T8" fmla="*/ 127 w 127"/>
                  <a:gd name="T9" fmla="*/ 3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67">
                    <a:moveTo>
                      <a:pt x="127" y="30"/>
                    </a:moveTo>
                    <a:lnTo>
                      <a:pt x="93" y="0"/>
                    </a:lnTo>
                    <a:lnTo>
                      <a:pt x="0" y="36"/>
                    </a:lnTo>
                    <a:lnTo>
                      <a:pt x="35" y="67"/>
                    </a:lnTo>
                    <a:lnTo>
                      <a:pt x="127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" name="Freeform 224"/>
              <p:cNvSpPr>
                <a:spLocks/>
              </p:cNvSpPr>
              <p:nvPr/>
            </p:nvSpPr>
            <p:spPr bwMode="auto">
              <a:xfrm>
                <a:off x="5324475" y="4168776"/>
                <a:ext cx="147638" cy="176213"/>
              </a:xfrm>
              <a:custGeom>
                <a:avLst/>
                <a:gdLst>
                  <a:gd name="T0" fmla="*/ 0 w 93"/>
                  <a:gd name="T1" fmla="*/ 0 h 111"/>
                  <a:gd name="T2" fmla="*/ 0 w 93"/>
                  <a:gd name="T3" fmla="*/ 111 h 111"/>
                  <a:gd name="T4" fmla="*/ 93 w 93"/>
                  <a:gd name="T5" fmla="*/ 73 h 111"/>
                  <a:gd name="T6" fmla="*/ 93 w 93"/>
                  <a:gd name="T7" fmla="*/ 15 h 111"/>
                  <a:gd name="T8" fmla="*/ 41 w 93"/>
                  <a:gd name="T9" fmla="*/ 37 h 111"/>
                  <a:gd name="T10" fmla="*/ 0 w 93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111">
                    <a:moveTo>
                      <a:pt x="0" y="0"/>
                    </a:moveTo>
                    <a:lnTo>
                      <a:pt x="0" y="111"/>
                    </a:lnTo>
                    <a:lnTo>
                      <a:pt x="93" y="73"/>
                    </a:lnTo>
                    <a:lnTo>
                      <a:pt x="93" y="15"/>
                    </a:lnTo>
                    <a:lnTo>
                      <a:pt x="41" y="3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" name="Freeform 225"/>
              <p:cNvSpPr>
                <a:spLocks/>
              </p:cNvSpPr>
              <p:nvPr/>
            </p:nvSpPr>
            <p:spPr bwMode="auto">
              <a:xfrm>
                <a:off x="5334000" y="4110038"/>
                <a:ext cx="203200" cy="104775"/>
              </a:xfrm>
              <a:custGeom>
                <a:avLst/>
                <a:gdLst>
                  <a:gd name="T0" fmla="*/ 0 w 128"/>
                  <a:gd name="T1" fmla="*/ 36 h 66"/>
                  <a:gd name="T2" fmla="*/ 36 w 128"/>
                  <a:gd name="T3" fmla="*/ 66 h 66"/>
                  <a:gd name="T4" fmla="*/ 128 w 128"/>
                  <a:gd name="T5" fmla="*/ 29 h 66"/>
                  <a:gd name="T6" fmla="*/ 93 w 128"/>
                  <a:gd name="T7" fmla="*/ 0 h 66"/>
                  <a:gd name="T8" fmla="*/ 0 w 128"/>
                  <a:gd name="T9" fmla="*/ 3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66">
                    <a:moveTo>
                      <a:pt x="0" y="36"/>
                    </a:moveTo>
                    <a:lnTo>
                      <a:pt x="36" y="66"/>
                    </a:lnTo>
                    <a:lnTo>
                      <a:pt x="128" y="29"/>
                    </a:lnTo>
                    <a:lnTo>
                      <a:pt x="93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8" name="Freeform 226"/>
              <p:cNvSpPr>
                <a:spLocks/>
              </p:cNvSpPr>
              <p:nvPr/>
            </p:nvSpPr>
            <p:spPr bwMode="auto">
              <a:xfrm>
                <a:off x="5319713" y="3992563"/>
                <a:ext cx="203200" cy="109538"/>
              </a:xfrm>
              <a:custGeom>
                <a:avLst/>
                <a:gdLst>
                  <a:gd name="T0" fmla="*/ 128 w 128"/>
                  <a:gd name="T1" fmla="*/ 36 h 69"/>
                  <a:gd name="T2" fmla="*/ 35 w 128"/>
                  <a:gd name="T3" fmla="*/ 0 h 69"/>
                  <a:gd name="T4" fmla="*/ 0 w 128"/>
                  <a:gd name="T5" fmla="*/ 32 h 69"/>
                  <a:gd name="T6" fmla="*/ 93 w 128"/>
                  <a:gd name="T7" fmla="*/ 69 h 69"/>
                  <a:gd name="T8" fmla="*/ 128 w 128"/>
                  <a:gd name="T9" fmla="*/ 3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69">
                    <a:moveTo>
                      <a:pt x="128" y="36"/>
                    </a:moveTo>
                    <a:lnTo>
                      <a:pt x="35" y="0"/>
                    </a:lnTo>
                    <a:lnTo>
                      <a:pt x="0" y="32"/>
                    </a:lnTo>
                    <a:lnTo>
                      <a:pt x="93" y="69"/>
                    </a:lnTo>
                    <a:lnTo>
                      <a:pt x="128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9" name="Freeform 227"/>
              <p:cNvSpPr>
                <a:spLocks/>
              </p:cNvSpPr>
              <p:nvPr/>
            </p:nvSpPr>
            <p:spPr bwMode="auto">
              <a:xfrm>
                <a:off x="5165725" y="4181476"/>
                <a:ext cx="147638" cy="163513"/>
              </a:xfrm>
              <a:custGeom>
                <a:avLst/>
                <a:gdLst>
                  <a:gd name="T0" fmla="*/ 0 w 93"/>
                  <a:gd name="T1" fmla="*/ 11 h 103"/>
                  <a:gd name="T2" fmla="*/ 0 w 93"/>
                  <a:gd name="T3" fmla="*/ 65 h 103"/>
                  <a:gd name="T4" fmla="*/ 93 w 93"/>
                  <a:gd name="T5" fmla="*/ 103 h 103"/>
                  <a:gd name="T6" fmla="*/ 93 w 93"/>
                  <a:gd name="T7" fmla="*/ 0 h 103"/>
                  <a:gd name="T8" fmla="*/ 57 w 93"/>
                  <a:gd name="T9" fmla="*/ 34 h 103"/>
                  <a:gd name="T10" fmla="*/ 0 w 93"/>
                  <a:gd name="T11" fmla="*/ 1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103">
                    <a:moveTo>
                      <a:pt x="0" y="11"/>
                    </a:moveTo>
                    <a:lnTo>
                      <a:pt x="0" y="65"/>
                    </a:lnTo>
                    <a:lnTo>
                      <a:pt x="93" y="103"/>
                    </a:lnTo>
                    <a:lnTo>
                      <a:pt x="93" y="0"/>
                    </a:lnTo>
                    <a:lnTo>
                      <a:pt x="57" y="34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0" name="Freeform 228"/>
              <p:cNvSpPr>
                <a:spLocks/>
              </p:cNvSpPr>
              <p:nvPr/>
            </p:nvSpPr>
            <p:spPr bwMode="auto">
              <a:xfrm>
                <a:off x="5108575" y="4114801"/>
                <a:ext cx="200025" cy="109538"/>
              </a:xfrm>
              <a:custGeom>
                <a:avLst/>
                <a:gdLst>
                  <a:gd name="T0" fmla="*/ 126 w 126"/>
                  <a:gd name="T1" fmla="*/ 36 h 69"/>
                  <a:gd name="T2" fmla="*/ 33 w 126"/>
                  <a:gd name="T3" fmla="*/ 0 h 69"/>
                  <a:gd name="T4" fmla="*/ 0 w 126"/>
                  <a:gd name="T5" fmla="*/ 31 h 69"/>
                  <a:gd name="T6" fmla="*/ 91 w 126"/>
                  <a:gd name="T7" fmla="*/ 69 h 69"/>
                  <a:gd name="T8" fmla="*/ 126 w 126"/>
                  <a:gd name="T9" fmla="*/ 3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69">
                    <a:moveTo>
                      <a:pt x="126" y="36"/>
                    </a:moveTo>
                    <a:lnTo>
                      <a:pt x="33" y="0"/>
                    </a:lnTo>
                    <a:lnTo>
                      <a:pt x="0" y="31"/>
                    </a:lnTo>
                    <a:lnTo>
                      <a:pt x="91" y="69"/>
                    </a:lnTo>
                    <a:lnTo>
                      <a:pt x="126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355976" y="3002602"/>
            <a:ext cx="3816424" cy="586058"/>
            <a:chOff x="1463504" y="4593091"/>
            <a:chExt cx="5088565" cy="781411"/>
          </a:xfrm>
        </p:grpSpPr>
        <p:sp>
          <p:nvSpPr>
            <p:cNvPr id="26" name="Text Placeholder 32"/>
            <p:cNvSpPr txBox="1">
              <a:spLocks/>
            </p:cNvSpPr>
            <p:nvPr/>
          </p:nvSpPr>
          <p:spPr>
            <a:xfrm>
              <a:off x="1935620" y="4845768"/>
              <a:ext cx="4616449" cy="52873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050" dirty="0">
                  <a:latin typeface="+mn-ea"/>
                </a:rPr>
                <a:t>产品实施、产品验收交付等。</a:t>
              </a:r>
              <a:endParaRPr lang="en-US" sz="1050" dirty="0">
                <a:latin typeface="+mn-ea"/>
              </a:endParaRPr>
            </a:p>
          </p:txBody>
        </p:sp>
        <p:sp>
          <p:nvSpPr>
            <p:cNvPr id="27" name="Text Placeholder 33"/>
            <p:cNvSpPr txBox="1">
              <a:spLocks/>
            </p:cNvSpPr>
            <p:nvPr/>
          </p:nvSpPr>
          <p:spPr>
            <a:xfrm>
              <a:off x="1935622" y="4593091"/>
              <a:ext cx="1879710" cy="230219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600" dirty="0">
                  <a:solidFill>
                    <a:srgbClr val="C00000"/>
                  </a:solidFill>
                  <a:latin typeface="+mn-ea"/>
                </a:rPr>
                <a:t>产品交付</a:t>
              </a:r>
              <a:endParaRPr lang="en-AU" sz="1600" dirty="0">
                <a:solidFill>
                  <a:srgbClr val="C00000"/>
                </a:solidFill>
                <a:latin typeface="+mn-ea"/>
              </a:endParaRPr>
            </a:p>
          </p:txBody>
        </p:sp>
        <p:sp>
          <p:nvSpPr>
            <p:cNvPr id="28" name="Freeform 142"/>
            <p:cNvSpPr>
              <a:spLocks/>
            </p:cNvSpPr>
            <p:nvPr/>
          </p:nvSpPr>
          <p:spPr bwMode="auto">
            <a:xfrm>
              <a:off x="1463504" y="4650806"/>
              <a:ext cx="292299" cy="238612"/>
            </a:xfrm>
            <a:custGeom>
              <a:avLst/>
              <a:gdLst>
                <a:gd name="T0" fmla="*/ 135 w 135"/>
                <a:gd name="T1" fmla="*/ 49 h 110"/>
                <a:gd name="T2" fmla="*/ 68 w 135"/>
                <a:gd name="T3" fmla="*/ 0 h 110"/>
                <a:gd name="T4" fmla="*/ 0 w 135"/>
                <a:gd name="T5" fmla="*/ 49 h 110"/>
                <a:gd name="T6" fmla="*/ 68 w 135"/>
                <a:gd name="T7" fmla="*/ 99 h 110"/>
                <a:gd name="T8" fmla="*/ 93 w 135"/>
                <a:gd name="T9" fmla="*/ 96 h 110"/>
                <a:gd name="T10" fmla="*/ 121 w 135"/>
                <a:gd name="T11" fmla="*/ 110 h 110"/>
                <a:gd name="T12" fmla="*/ 113 w 135"/>
                <a:gd name="T13" fmla="*/ 86 h 110"/>
                <a:gd name="T14" fmla="*/ 135 w 135"/>
                <a:gd name="T15" fmla="*/ 4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110">
                  <a:moveTo>
                    <a:pt x="135" y="49"/>
                  </a:moveTo>
                  <a:cubicBezTo>
                    <a:pt x="135" y="22"/>
                    <a:pt x="105" y="0"/>
                    <a:pt x="68" y="0"/>
                  </a:cubicBezTo>
                  <a:cubicBezTo>
                    <a:pt x="30" y="0"/>
                    <a:pt x="0" y="22"/>
                    <a:pt x="0" y="49"/>
                  </a:cubicBezTo>
                  <a:cubicBezTo>
                    <a:pt x="0" y="77"/>
                    <a:pt x="30" y="99"/>
                    <a:pt x="68" y="99"/>
                  </a:cubicBezTo>
                  <a:cubicBezTo>
                    <a:pt x="76" y="99"/>
                    <a:pt x="85" y="98"/>
                    <a:pt x="93" y="96"/>
                  </a:cubicBezTo>
                  <a:cubicBezTo>
                    <a:pt x="95" y="95"/>
                    <a:pt x="121" y="110"/>
                    <a:pt x="121" y="110"/>
                  </a:cubicBezTo>
                  <a:cubicBezTo>
                    <a:pt x="113" y="86"/>
                    <a:pt x="113" y="86"/>
                    <a:pt x="113" y="86"/>
                  </a:cubicBezTo>
                  <a:cubicBezTo>
                    <a:pt x="126" y="77"/>
                    <a:pt x="135" y="64"/>
                    <a:pt x="135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363795" y="2223361"/>
            <a:ext cx="3737219" cy="586058"/>
            <a:chOff x="1450960" y="3329682"/>
            <a:chExt cx="4982959" cy="781411"/>
          </a:xfrm>
        </p:grpSpPr>
        <p:sp>
          <p:nvSpPr>
            <p:cNvPr id="30" name="Text Placeholder 32"/>
            <p:cNvSpPr txBox="1">
              <a:spLocks/>
            </p:cNvSpPr>
            <p:nvPr/>
          </p:nvSpPr>
          <p:spPr>
            <a:xfrm>
              <a:off x="1935620" y="3582359"/>
              <a:ext cx="4498299" cy="52873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050" dirty="0">
                  <a:latin typeface="+mn-ea"/>
                </a:rPr>
                <a:t>协助教师编制教材高清资源、更新票据模板。</a:t>
              </a:r>
              <a:endParaRPr lang="en-US" sz="1050" dirty="0">
                <a:latin typeface="+mn-ea"/>
              </a:endParaRPr>
            </a:p>
          </p:txBody>
        </p:sp>
        <p:sp>
          <p:nvSpPr>
            <p:cNvPr id="31" name="Text Placeholder 33"/>
            <p:cNvSpPr txBox="1">
              <a:spLocks/>
            </p:cNvSpPr>
            <p:nvPr/>
          </p:nvSpPr>
          <p:spPr>
            <a:xfrm>
              <a:off x="1935622" y="3329682"/>
              <a:ext cx="1879710" cy="230219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600" dirty="0">
                  <a:solidFill>
                    <a:srgbClr val="C00000"/>
                  </a:solidFill>
                </a:rPr>
                <a:t>票据资源支持</a:t>
              </a:r>
              <a:endParaRPr lang="en-AU" sz="1600" dirty="0">
                <a:solidFill>
                  <a:srgbClr val="C00000"/>
                </a:solidFill>
                <a:latin typeface="+mn-ea"/>
              </a:endParaRPr>
            </a:p>
          </p:txBody>
        </p:sp>
        <p:sp>
          <p:nvSpPr>
            <p:cNvPr id="32" name="Freeform 149"/>
            <p:cNvSpPr>
              <a:spLocks/>
            </p:cNvSpPr>
            <p:nvPr/>
          </p:nvSpPr>
          <p:spPr bwMode="auto">
            <a:xfrm>
              <a:off x="1450960" y="3376249"/>
              <a:ext cx="307212" cy="301247"/>
            </a:xfrm>
            <a:custGeom>
              <a:avLst/>
              <a:gdLst>
                <a:gd name="T0" fmla="*/ 133 w 142"/>
                <a:gd name="T1" fmla="*/ 95 h 139"/>
                <a:gd name="T2" fmla="*/ 106 w 142"/>
                <a:gd name="T3" fmla="*/ 89 h 139"/>
                <a:gd name="T4" fmla="*/ 83 w 142"/>
                <a:gd name="T5" fmla="*/ 67 h 139"/>
                <a:gd name="T6" fmla="*/ 111 w 142"/>
                <a:gd name="T7" fmla="*/ 39 h 139"/>
                <a:gd name="T8" fmla="*/ 119 w 142"/>
                <a:gd name="T9" fmla="*/ 38 h 139"/>
                <a:gd name="T10" fmla="*/ 133 w 142"/>
                <a:gd name="T11" fmla="*/ 16 h 139"/>
                <a:gd name="T12" fmla="*/ 125 w 142"/>
                <a:gd name="T13" fmla="*/ 9 h 139"/>
                <a:gd name="T14" fmla="*/ 104 w 142"/>
                <a:gd name="T15" fmla="*/ 23 h 139"/>
                <a:gd name="T16" fmla="*/ 103 w 142"/>
                <a:gd name="T17" fmla="*/ 30 h 139"/>
                <a:gd name="T18" fmla="*/ 75 w 142"/>
                <a:gd name="T19" fmla="*/ 58 h 139"/>
                <a:gd name="T20" fmla="*/ 51 w 142"/>
                <a:gd name="T21" fmla="*/ 34 h 139"/>
                <a:gd name="T22" fmla="*/ 45 w 142"/>
                <a:gd name="T23" fmla="*/ 7 h 139"/>
                <a:gd name="T24" fmla="*/ 29 w 142"/>
                <a:gd name="T25" fmla="*/ 0 h 139"/>
                <a:gd name="T26" fmla="*/ 39 w 142"/>
                <a:gd name="T27" fmla="*/ 10 h 139"/>
                <a:gd name="T28" fmla="*/ 35 w 142"/>
                <a:gd name="T29" fmla="*/ 27 h 139"/>
                <a:gd name="T30" fmla="*/ 18 w 142"/>
                <a:gd name="T31" fmla="*/ 32 h 139"/>
                <a:gd name="T32" fmla="*/ 3 w 142"/>
                <a:gd name="T33" fmla="*/ 17 h 139"/>
                <a:gd name="T34" fmla="*/ 9 w 142"/>
                <a:gd name="T35" fmla="*/ 43 h 139"/>
                <a:gd name="T36" fmla="*/ 37 w 142"/>
                <a:gd name="T37" fmla="*/ 48 h 139"/>
                <a:gd name="T38" fmla="*/ 58 w 142"/>
                <a:gd name="T39" fmla="*/ 70 h 139"/>
                <a:gd name="T40" fmla="*/ 12 w 142"/>
                <a:gd name="T41" fmla="*/ 115 h 139"/>
                <a:gd name="T42" fmla="*/ 12 w 142"/>
                <a:gd name="T43" fmla="*/ 129 h 139"/>
                <a:gd name="T44" fmla="*/ 13 w 142"/>
                <a:gd name="T45" fmla="*/ 130 h 139"/>
                <a:gd name="T46" fmla="*/ 26 w 142"/>
                <a:gd name="T47" fmla="*/ 130 h 139"/>
                <a:gd name="T48" fmla="*/ 72 w 142"/>
                <a:gd name="T49" fmla="*/ 84 h 139"/>
                <a:gd name="T50" fmla="*/ 92 w 142"/>
                <a:gd name="T51" fmla="*/ 103 h 139"/>
                <a:gd name="T52" fmla="*/ 97 w 142"/>
                <a:gd name="T53" fmla="*/ 131 h 139"/>
                <a:gd name="T54" fmla="*/ 119 w 142"/>
                <a:gd name="T55" fmla="*/ 138 h 139"/>
                <a:gd name="T56" fmla="*/ 105 w 142"/>
                <a:gd name="T57" fmla="*/ 124 h 139"/>
                <a:gd name="T58" fmla="*/ 109 w 142"/>
                <a:gd name="T59" fmla="*/ 110 h 139"/>
                <a:gd name="T60" fmla="*/ 123 w 142"/>
                <a:gd name="T61" fmla="*/ 106 h 139"/>
                <a:gd name="T62" fmla="*/ 139 w 142"/>
                <a:gd name="T63" fmla="*/ 122 h 139"/>
                <a:gd name="T64" fmla="*/ 133 w 142"/>
                <a:gd name="T65" fmla="*/ 9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139">
                  <a:moveTo>
                    <a:pt x="133" y="95"/>
                  </a:moveTo>
                  <a:cubicBezTo>
                    <a:pt x="126" y="87"/>
                    <a:pt x="115" y="86"/>
                    <a:pt x="106" y="8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33" y="16"/>
                    <a:pt x="133" y="16"/>
                    <a:pt x="133" y="16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4" y="25"/>
                    <a:pt x="52" y="14"/>
                    <a:pt x="45" y="7"/>
                  </a:cubicBezTo>
                  <a:cubicBezTo>
                    <a:pt x="41" y="2"/>
                    <a:pt x="35" y="0"/>
                    <a:pt x="29" y="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26"/>
                    <a:pt x="3" y="36"/>
                    <a:pt x="9" y="43"/>
                  </a:cubicBezTo>
                  <a:cubicBezTo>
                    <a:pt x="17" y="50"/>
                    <a:pt x="28" y="52"/>
                    <a:pt x="37" y="48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9" y="119"/>
                    <a:pt x="9" y="125"/>
                    <a:pt x="12" y="129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17" y="133"/>
                    <a:pt x="23" y="133"/>
                    <a:pt x="26" y="130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88" y="112"/>
                    <a:pt x="90" y="123"/>
                    <a:pt x="97" y="131"/>
                  </a:cubicBezTo>
                  <a:cubicBezTo>
                    <a:pt x="103" y="136"/>
                    <a:pt x="111" y="139"/>
                    <a:pt x="119" y="138"/>
                  </a:cubicBezTo>
                  <a:cubicBezTo>
                    <a:pt x="105" y="124"/>
                    <a:pt x="105" y="124"/>
                    <a:pt x="105" y="124"/>
                  </a:cubicBezTo>
                  <a:cubicBezTo>
                    <a:pt x="109" y="110"/>
                    <a:pt x="109" y="110"/>
                    <a:pt x="109" y="110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42" y="113"/>
                    <a:pt x="140" y="102"/>
                    <a:pt x="133" y="9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355976" y="1434182"/>
            <a:ext cx="3745036" cy="595997"/>
            <a:chOff x="1440537" y="2126992"/>
            <a:chExt cx="4993382" cy="794663"/>
          </a:xfrm>
        </p:grpSpPr>
        <p:sp>
          <p:nvSpPr>
            <p:cNvPr id="34" name="Text Placeholder 32"/>
            <p:cNvSpPr txBox="1">
              <a:spLocks/>
            </p:cNvSpPr>
            <p:nvPr/>
          </p:nvSpPr>
          <p:spPr>
            <a:xfrm>
              <a:off x="1935620" y="2392921"/>
              <a:ext cx="4498299" cy="52873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050" dirty="0">
                  <a:latin typeface="+mn-ea"/>
                </a:rPr>
                <a:t>师资交流培训、产品方案、投标支持、产品宣讲等。</a:t>
              </a:r>
              <a:endParaRPr lang="en-US" sz="1050" dirty="0">
                <a:latin typeface="+mn-ea"/>
              </a:endParaRPr>
            </a:p>
          </p:txBody>
        </p:sp>
        <p:sp>
          <p:nvSpPr>
            <p:cNvPr id="35" name="Text Placeholder 33"/>
            <p:cNvSpPr txBox="1">
              <a:spLocks/>
            </p:cNvSpPr>
            <p:nvPr/>
          </p:nvSpPr>
          <p:spPr>
            <a:xfrm>
              <a:off x="1935622" y="2126992"/>
              <a:ext cx="1879710" cy="230219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600" dirty="0">
                  <a:solidFill>
                    <a:srgbClr val="C00000"/>
                  </a:solidFill>
                  <a:latin typeface="+mn-ea"/>
                </a:rPr>
                <a:t>市场支持</a:t>
              </a:r>
              <a:endParaRPr lang="en-AU" sz="1600" dirty="0">
                <a:solidFill>
                  <a:srgbClr val="C00000"/>
                </a:solidFill>
                <a:latin typeface="+mn-ea"/>
              </a:endParaRPr>
            </a:p>
          </p:txBody>
        </p:sp>
        <p:sp>
          <p:nvSpPr>
            <p:cNvPr id="36" name="Freeform 116"/>
            <p:cNvSpPr>
              <a:spLocks noEditPoints="1"/>
            </p:cNvSpPr>
            <p:nvPr/>
          </p:nvSpPr>
          <p:spPr bwMode="auto">
            <a:xfrm>
              <a:off x="1440537" y="2157299"/>
              <a:ext cx="329583" cy="290808"/>
            </a:xfrm>
            <a:custGeom>
              <a:avLst/>
              <a:gdLst>
                <a:gd name="T0" fmla="*/ 209 w 221"/>
                <a:gd name="T1" fmla="*/ 95 h 195"/>
                <a:gd name="T2" fmla="*/ 209 w 221"/>
                <a:gd name="T3" fmla="*/ 82 h 195"/>
                <a:gd name="T4" fmla="*/ 221 w 221"/>
                <a:gd name="T5" fmla="*/ 82 h 195"/>
                <a:gd name="T6" fmla="*/ 221 w 221"/>
                <a:gd name="T7" fmla="*/ 74 h 195"/>
                <a:gd name="T8" fmla="*/ 110 w 221"/>
                <a:gd name="T9" fmla="*/ 0 h 195"/>
                <a:gd name="T10" fmla="*/ 0 w 221"/>
                <a:gd name="T11" fmla="*/ 74 h 195"/>
                <a:gd name="T12" fmla="*/ 0 w 221"/>
                <a:gd name="T13" fmla="*/ 82 h 195"/>
                <a:gd name="T14" fmla="*/ 10 w 221"/>
                <a:gd name="T15" fmla="*/ 82 h 195"/>
                <a:gd name="T16" fmla="*/ 10 w 221"/>
                <a:gd name="T17" fmla="*/ 95 h 195"/>
                <a:gd name="T18" fmla="*/ 23 w 221"/>
                <a:gd name="T19" fmla="*/ 95 h 195"/>
                <a:gd name="T20" fmla="*/ 23 w 221"/>
                <a:gd name="T21" fmla="*/ 166 h 195"/>
                <a:gd name="T22" fmla="*/ 10 w 221"/>
                <a:gd name="T23" fmla="*/ 166 h 195"/>
                <a:gd name="T24" fmla="*/ 10 w 221"/>
                <a:gd name="T25" fmla="*/ 179 h 195"/>
                <a:gd name="T26" fmla="*/ 0 w 221"/>
                <a:gd name="T27" fmla="*/ 179 h 195"/>
                <a:gd name="T28" fmla="*/ 0 w 221"/>
                <a:gd name="T29" fmla="*/ 195 h 195"/>
                <a:gd name="T30" fmla="*/ 221 w 221"/>
                <a:gd name="T31" fmla="*/ 195 h 195"/>
                <a:gd name="T32" fmla="*/ 221 w 221"/>
                <a:gd name="T33" fmla="*/ 179 h 195"/>
                <a:gd name="T34" fmla="*/ 209 w 221"/>
                <a:gd name="T35" fmla="*/ 179 h 195"/>
                <a:gd name="T36" fmla="*/ 209 w 221"/>
                <a:gd name="T37" fmla="*/ 166 h 195"/>
                <a:gd name="T38" fmla="*/ 197 w 221"/>
                <a:gd name="T39" fmla="*/ 166 h 195"/>
                <a:gd name="T40" fmla="*/ 197 w 221"/>
                <a:gd name="T41" fmla="*/ 95 h 195"/>
                <a:gd name="T42" fmla="*/ 209 w 221"/>
                <a:gd name="T43" fmla="*/ 95 h 195"/>
                <a:gd name="T44" fmla="*/ 73 w 221"/>
                <a:gd name="T45" fmla="*/ 166 h 195"/>
                <a:gd name="T46" fmla="*/ 49 w 221"/>
                <a:gd name="T47" fmla="*/ 166 h 195"/>
                <a:gd name="T48" fmla="*/ 49 w 221"/>
                <a:gd name="T49" fmla="*/ 95 h 195"/>
                <a:gd name="T50" fmla="*/ 73 w 221"/>
                <a:gd name="T51" fmla="*/ 95 h 195"/>
                <a:gd name="T52" fmla="*/ 73 w 221"/>
                <a:gd name="T53" fmla="*/ 166 h 195"/>
                <a:gd name="T54" fmla="*/ 122 w 221"/>
                <a:gd name="T55" fmla="*/ 166 h 195"/>
                <a:gd name="T56" fmla="*/ 99 w 221"/>
                <a:gd name="T57" fmla="*/ 166 h 195"/>
                <a:gd name="T58" fmla="*/ 99 w 221"/>
                <a:gd name="T59" fmla="*/ 95 h 195"/>
                <a:gd name="T60" fmla="*/ 122 w 221"/>
                <a:gd name="T61" fmla="*/ 95 h 195"/>
                <a:gd name="T62" fmla="*/ 122 w 221"/>
                <a:gd name="T63" fmla="*/ 166 h 195"/>
                <a:gd name="T64" fmla="*/ 171 w 221"/>
                <a:gd name="T65" fmla="*/ 166 h 195"/>
                <a:gd name="T66" fmla="*/ 148 w 221"/>
                <a:gd name="T67" fmla="*/ 166 h 195"/>
                <a:gd name="T68" fmla="*/ 148 w 221"/>
                <a:gd name="T69" fmla="*/ 95 h 195"/>
                <a:gd name="T70" fmla="*/ 171 w 221"/>
                <a:gd name="T71" fmla="*/ 95 h 195"/>
                <a:gd name="T72" fmla="*/ 171 w 221"/>
                <a:gd name="T73" fmla="*/ 16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1" h="195">
                  <a:moveTo>
                    <a:pt x="209" y="95"/>
                  </a:moveTo>
                  <a:lnTo>
                    <a:pt x="209" y="82"/>
                  </a:lnTo>
                  <a:lnTo>
                    <a:pt x="221" y="82"/>
                  </a:lnTo>
                  <a:lnTo>
                    <a:pt x="221" y="74"/>
                  </a:lnTo>
                  <a:lnTo>
                    <a:pt x="110" y="0"/>
                  </a:lnTo>
                  <a:lnTo>
                    <a:pt x="0" y="74"/>
                  </a:lnTo>
                  <a:lnTo>
                    <a:pt x="0" y="82"/>
                  </a:lnTo>
                  <a:lnTo>
                    <a:pt x="10" y="82"/>
                  </a:lnTo>
                  <a:lnTo>
                    <a:pt x="10" y="95"/>
                  </a:lnTo>
                  <a:lnTo>
                    <a:pt x="23" y="95"/>
                  </a:lnTo>
                  <a:lnTo>
                    <a:pt x="23" y="166"/>
                  </a:lnTo>
                  <a:lnTo>
                    <a:pt x="10" y="166"/>
                  </a:lnTo>
                  <a:lnTo>
                    <a:pt x="10" y="179"/>
                  </a:lnTo>
                  <a:lnTo>
                    <a:pt x="0" y="179"/>
                  </a:lnTo>
                  <a:lnTo>
                    <a:pt x="0" y="195"/>
                  </a:lnTo>
                  <a:lnTo>
                    <a:pt x="221" y="195"/>
                  </a:lnTo>
                  <a:lnTo>
                    <a:pt x="221" y="179"/>
                  </a:lnTo>
                  <a:lnTo>
                    <a:pt x="209" y="179"/>
                  </a:lnTo>
                  <a:lnTo>
                    <a:pt x="209" y="166"/>
                  </a:lnTo>
                  <a:lnTo>
                    <a:pt x="197" y="166"/>
                  </a:lnTo>
                  <a:lnTo>
                    <a:pt x="197" y="95"/>
                  </a:lnTo>
                  <a:lnTo>
                    <a:pt x="209" y="95"/>
                  </a:lnTo>
                  <a:close/>
                  <a:moveTo>
                    <a:pt x="73" y="166"/>
                  </a:moveTo>
                  <a:lnTo>
                    <a:pt x="49" y="166"/>
                  </a:lnTo>
                  <a:lnTo>
                    <a:pt x="49" y="95"/>
                  </a:lnTo>
                  <a:lnTo>
                    <a:pt x="73" y="95"/>
                  </a:lnTo>
                  <a:lnTo>
                    <a:pt x="73" y="166"/>
                  </a:lnTo>
                  <a:close/>
                  <a:moveTo>
                    <a:pt x="122" y="166"/>
                  </a:moveTo>
                  <a:lnTo>
                    <a:pt x="99" y="166"/>
                  </a:lnTo>
                  <a:lnTo>
                    <a:pt x="99" y="95"/>
                  </a:lnTo>
                  <a:lnTo>
                    <a:pt x="122" y="95"/>
                  </a:lnTo>
                  <a:lnTo>
                    <a:pt x="122" y="166"/>
                  </a:lnTo>
                  <a:close/>
                  <a:moveTo>
                    <a:pt x="171" y="166"/>
                  </a:moveTo>
                  <a:lnTo>
                    <a:pt x="148" y="166"/>
                  </a:lnTo>
                  <a:lnTo>
                    <a:pt x="148" y="95"/>
                  </a:lnTo>
                  <a:lnTo>
                    <a:pt x="171" y="95"/>
                  </a:lnTo>
                  <a:lnTo>
                    <a:pt x="171" y="16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355977" y="3781844"/>
            <a:ext cx="3816423" cy="595997"/>
            <a:chOff x="8262121" y="4579839"/>
            <a:chExt cx="5088565" cy="794663"/>
          </a:xfrm>
        </p:grpSpPr>
        <p:sp>
          <p:nvSpPr>
            <p:cNvPr id="38" name="Text Placeholder 32"/>
            <p:cNvSpPr txBox="1">
              <a:spLocks/>
            </p:cNvSpPr>
            <p:nvPr/>
          </p:nvSpPr>
          <p:spPr>
            <a:xfrm>
              <a:off x="8795142" y="4845768"/>
              <a:ext cx="4555544" cy="528734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050" dirty="0">
                  <a:latin typeface="+mn-ea"/>
                </a:rPr>
                <a:t>教材改版、理实一体数字化课程资源制作、信息化教材，提供定制化服务。</a:t>
              </a:r>
              <a:endParaRPr lang="en-US" sz="1050" dirty="0">
                <a:latin typeface="+mn-ea"/>
              </a:endParaRPr>
            </a:p>
          </p:txBody>
        </p:sp>
        <p:sp>
          <p:nvSpPr>
            <p:cNvPr id="39" name="Text Placeholder 33"/>
            <p:cNvSpPr txBox="1">
              <a:spLocks/>
            </p:cNvSpPr>
            <p:nvPr/>
          </p:nvSpPr>
          <p:spPr>
            <a:xfrm>
              <a:off x="8795144" y="4579839"/>
              <a:ext cx="1879710" cy="230219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600" dirty="0">
                  <a:solidFill>
                    <a:srgbClr val="C00000"/>
                  </a:solidFill>
                  <a:latin typeface="+mn-ea"/>
                </a:rPr>
                <a:t>课程资源开发</a:t>
              </a:r>
              <a:endParaRPr lang="en-AU" sz="1600" dirty="0">
                <a:solidFill>
                  <a:srgbClr val="C00000"/>
                </a:solidFill>
                <a:latin typeface="+mn-ea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8262121" y="4632847"/>
              <a:ext cx="402657" cy="331075"/>
              <a:chOff x="5108575" y="3992563"/>
              <a:chExt cx="428625" cy="352426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41" name="Freeform 223"/>
              <p:cNvSpPr>
                <a:spLocks/>
              </p:cNvSpPr>
              <p:nvPr/>
            </p:nvSpPr>
            <p:spPr bwMode="auto">
              <a:xfrm>
                <a:off x="5108575" y="3998913"/>
                <a:ext cx="201613" cy="106363"/>
              </a:xfrm>
              <a:custGeom>
                <a:avLst/>
                <a:gdLst>
                  <a:gd name="T0" fmla="*/ 127 w 127"/>
                  <a:gd name="T1" fmla="*/ 30 h 67"/>
                  <a:gd name="T2" fmla="*/ 93 w 127"/>
                  <a:gd name="T3" fmla="*/ 0 h 67"/>
                  <a:gd name="T4" fmla="*/ 0 w 127"/>
                  <a:gd name="T5" fmla="*/ 36 h 67"/>
                  <a:gd name="T6" fmla="*/ 35 w 127"/>
                  <a:gd name="T7" fmla="*/ 67 h 67"/>
                  <a:gd name="T8" fmla="*/ 127 w 127"/>
                  <a:gd name="T9" fmla="*/ 3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67">
                    <a:moveTo>
                      <a:pt x="127" y="30"/>
                    </a:moveTo>
                    <a:lnTo>
                      <a:pt x="93" y="0"/>
                    </a:lnTo>
                    <a:lnTo>
                      <a:pt x="0" y="36"/>
                    </a:lnTo>
                    <a:lnTo>
                      <a:pt x="35" y="67"/>
                    </a:lnTo>
                    <a:lnTo>
                      <a:pt x="127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latin typeface="+mn-ea"/>
                </a:endParaRPr>
              </a:p>
            </p:txBody>
          </p:sp>
          <p:sp>
            <p:nvSpPr>
              <p:cNvPr id="42" name="Freeform 224"/>
              <p:cNvSpPr>
                <a:spLocks/>
              </p:cNvSpPr>
              <p:nvPr/>
            </p:nvSpPr>
            <p:spPr bwMode="auto">
              <a:xfrm>
                <a:off x="5324475" y="4168776"/>
                <a:ext cx="147638" cy="176213"/>
              </a:xfrm>
              <a:custGeom>
                <a:avLst/>
                <a:gdLst>
                  <a:gd name="T0" fmla="*/ 0 w 93"/>
                  <a:gd name="T1" fmla="*/ 0 h 111"/>
                  <a:gd name="T2" fmla="*/ 0 w 93"/>
                  <a:gd name="T3" fmla="*/ 111 h 111"/>
                  <a:gd name="T4" fmla="*/ 93 w 93"/>
                  <a:gd name="T5" fmla="*/ 73 h 111"/>
                  <a:gd name="T6" fmla="*/ 93 w 93"/>
                  <a:gd name="T7" fmla="*/ 15 h 111"/>
                  <a:gd name="T8" fmla="*/ 41 w 93"/>
                  <a:gd name="T9" fmla="*/ 37 h 111"/>
                  <a:gd name="T10" fmla="*/ 0 w 93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111">
                    <a:moveTo>
                      <a:pt x="0" y="0"/>
                    </a:moveTo>
                    <a:lnTo>
                      <a:pt x="0" y="111"/>
                    </a:lnTo>
                    <a:lnTo>
                      <a:pt x="93" y="73"/>
                    </a:lnTo>
                    <a:lnTo>
                      <a:pt x="93" y="15"/>
                    </a:lnTo>
                    <a:lnTo>
                      <a:pt x="41" y="3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latin typeface="+mn-ea"/>
                </a:endParaRPr>
              </a:p>
            </p:txBody>
          </p:sp>
          <p:sp>
            <p:nvSpPr>
              <p:cNvPr id="43" name="Freeform 225"/>
              <p:cNvSpPr>
                <a:spLocks/>
              </p:cNvSpPr>
              <p:nvPr/>
            </p:nvSpPr>
            <p:spPr bwMode="auto">
              <a:xfrm>
                <a:off x="5334000" y="4110038"/>
                <a:ext cx="203200" cy="104775"/>
              </a:xfrm>
              <a:custGeom>
                <a:avLst/>
                <a:gdLst>
                  <a:gd name="T0" fmla="*/ 0 w 128"/>
                  <a:gd name="T1" fmla="*/ 36 h 66"/>
                  <a:gd name="T2" fmla="*/ 36 w 128"/>
                  <a:gd name="T3" fmla="*/ 66 h 66"/>
                  <a:gd name="T4" fmla="*/ 128 w 128"/>
                  <a:gd name="T5" fmla="*/ 29 h 66"/>
                  <a:gd name="T6" fmla="*/ 93 w 128"/>
                  <a:gd name="T7" fmla="*/ 0 h 66"/>
                  <a:gd name="T8" fmla="*/ 0 w 128"/>
                  <a:gd name="T9" fmla="*/ 3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66">
                    <a:moveTo>
                      <a:pt x="0" y="36"/>
                    </a:moveTo>
                    <a:lnTo>
                      <a:pt x="36" y="66"/>
                    </a:lnTo>
                    <a:lnTo>
                      <a:pt x="128" y="29"/>
                    </a:lnTo>
                    <a:lnTo>
                      <a:pt x="93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latin typeface="+mn-ea"/>
                </a:endParaRPr>
              </a:p>
            </p:txBody>
          </p:sp>
          <p:sp>
            <p:nvSpPr>
              <p:cNvPr id="44" name="Freeform 226"/>
              <p:cNvSpPr>
                <a:spLocks/>
              </p:cNvSpPr>
              <p:nvPr/>
            </p:nvSpPr>
            <p:spPr bwMode="auto">
              <a:xfrm>
                <a:off x="5319713" y="3992563"/>
                <a:ext cx="203200" cy="109538"/>
              </a:xfrm>
              <a:custGeom>
                <a:avLst/>
                <a:gdLst>
                  <a:gd name="T0" fmla="*/ 128 w 128"/>
                  <a:gd name="T1" fmla="*/ 36 h 69"/>
                  <a:gd name="T2" fmla="*/ 35 w 128"/>
                  <a:gd name="T3" fmla="*/ 0 h 69"/>
                  <a:gd name="T4" fmla="*/ 0 w 128"/>
                  <a:gd name="T5" fmla="*/ 32 h 69"/>
                  <a:gd name="T6" fmla="*/ 93 w 128"/>
                  <a:gd name="T7" fmla="*/ 69 h 69"/>
                  <a:gd name="T8" fmla="*/ 128 w 128"/>
                  <a:gd name="T9" fmla="*/ 3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69">
                    <a:moveTo>
                      <a:pt x="128" y="36"/>
                    </a:moveTo>
                    <a:lnTo>
                      <a:pt x="35" y="0"/>
                    </a:lnTo>
                    <a:lnTo>
                      <a:pt x="0" y="32"/>
                    </a:lnTo>
                    <a:lnTo>
                      <a:pt x="93" y="69"/>
                    </a:lnTo>
                    <a:lnTo>
                      <a:pt x="128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latin typeface="+mn-ea"/>
                </a:endParaRPr>
              </a:p>
            </p:txBody>
          </p:sp>
          <p:sp>
            <p:nvSpPr>
              <p:cNvPr id="45" name="Freeform 227"/>
              <p:cNvSpPr>
                <a:spLocks/>
              </p:cNvSpPr>
              <p:nvPr/>
            </p:nvSpPr>
            <p:spPr bwMode="auto">
              <a:xfrm>
                <a:off x="5165725" y="4181476"/>
                <a:ext cx="147638" cy="163513"/>
              </a:xfrm>
              <a:custGeom>
                <a:avLst/>
                <a:gdLst>
                  <a:gd name="T0" fmla="*/ 0 w 93"/>
                  <a:gd name="T1" fmla="*/ 11 h 103"/>
                  <a:gd name="T2" fmla="*/ 0 w 93"/>
                  <a:gd name="T3" fmla="*/ 65 h 103"/>
                  <a:gd name="T4" fmla="*/ 93 w 93"/>
                  <a:gd name="T5" fmla="*/ 103 h 103"/>
                  <a:gd name="T6" fmla="*/ 93 w 93"/>
                  <a:gd name="T7" fmla="*/ 0 h 103"/>
                  <a:gd name="T8" fmla="*/ 57 w 93"/>
                  <a:gd name="T9" fmla="*/ 34 h 103"/>
                  <a:gd name="T10" fmla="*/ 0 w 93"/>
                  <a:gd name="T11" fmla="*/ 1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103">
                    <a:moveTo>
                      <a:pt x="0" y="11"/>
                    </a:moveTo>
                    <a:lnTo>
                      <a:pt x="0" y="65"/>
                    </a:lnTo>
                    <a:lnTo>
                      <a:pt x="93" y="103"/>
                    </a:lnTo>
                    <a:lnTo>
                      <a:pt x="93" y="0"/>
                    </a:lnTo>
                    <a:lnTo>
                      <a:pt x="57" y="34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latin typeface="+mn-ea"/>
                </a:endParaRPr>
              </a:p>
            </p:txBody>
          </p:sp>
          <p:sp>
            <p:nvSpPr>
              <p:cNvPr id="46" name="Freeform 228"/>
              <p:cNvSpPr>
                <a:spLocks/>
              </p:cNvSpPr>
              <p:nvPr/>
            </p:nvSpPr>
            <p:spPr bwMode="auto">
              <a:xfrm>
                <a:off x="5108575" y="4114801"/>
                <a:ext cx="200025" cy="109538"/>
              </a:xfrm>
              <a:custGeom>
                <a:avLst/>
                <a:gdLst>
                  <a:gd name="T0" fmla="*/ 126 w 126"/>
                  <a:gd name="T1" fmla="*/ 36 h 69"/>
                  <a:gd name="T2" fmla="*/ 33 w 126"/>
                  <a:gd name="T3" fmla="*/ 0 h 69"/>
                  <a:gd name="T4" fmla="*/ 0 w 126"/>
                  <a:gd name="T5" fmla="*/ 31 h 69"/>
                  <a:gd name="T6" fmla="*/ 91 w 126"/>
                  <a:gd name="T7" fmla="*/ 69 h 69"/>
                  <a:gd name="T8" fmla="*/ 126 w 126"/>
                  <a:gd name="T9" fmla="*/ 3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69">
                    <a:moveTo>
                      <a:pt x="126" y="36"/>
                    </a:moveTo>
                    <a:lnTo>
                      <a:pt x="33" y="0"/>
                    </a:lnTo>
                    <a:lnTo>
                      <a:pt x="0" y="31"/>
                    </a:lnTo>
                    <a:lnTo>
                      <a:pt x="91" y="69"/>
                    </a:lnTo>
                    <a:lnTo>
                      <a:pt x="126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981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632857" y="991222"/>
            <a:ext cx="5878286" cy="32778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350" b="1" dirty="0">
                <a:solidFill>
                  <a:schemeClr val="tx1">
                    <a:lumMod val="50000"/>
                    <a:lumOff val="50000"/>
                    <a:alpha val="2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10350" b="1" dirty="0">
                <a:solidFill>
                  <a:schemeClr val="tx1">
                    <a:lumMod val="50000"/>
                    <a:lumOff val="50000"/>
                    <a:alpha val="2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665664" y="1665413"/>
            <a:ext cx="1812677" cy="1856599"/>
            <a:chOff x="4887549" y="1124584"/>
            <a:chExt cx="2416902" cy="2475464"/>
          </a:xfrm>
        </p:grpSpPr>
        <p:sp>
          <p:nvSpPr>
            <p:cNvPr id="47" name="文本框 46"/>
            <p:cNvSpPr txBox="1"/>
            <p:nvPr/>
          </p:nvSpPr>
          <p:spPr>
            <a:xfrm>
              <a:off x="4887549" y="1178873"/>
              <a:ext cx="2416902" cy="2421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2800" b="1" dirty="0" smtClean="0">
                  <a:solidFill>
                    <a:schemeClr val="bg2">
                      <a:lumMod val="10000"/>
                    </a:schemeClr>
                  </a:solidFill>
                  <a:latin typeface="宋体"/>
                  <a:ea typeface="宋体"/>
                </a:rPr>
                <a:t>二、票据工厂的教学应用示例</a:t>
              </a:r>
              <a:endParaRPr lang="en-US" altLang="zh-CN" sz="2800" b="1" dirty="0">
                <a:solidFill>
                  <a:schemeClr val="bg2">
                    <a:lumMod val="10000"/>
                  </a:schemeClr>
                </a:solidFill>
                <a:latin typeface="宋体"/>
                <a:ea typeface="宋体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4887549" y="1124584"/>
              <a:ext cx="2416902" cy="241690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8294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0" presetClass="entr" presetSubtype="0" decel="10000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805981" y="1801639"/>
            <a:ext cx="1614925" cy="2635275"/>
            <a:chOff x="6805979" y="1801638"/>
            <a:chExt cx="1614925" cy="2635275"/>
          </a:xfrm>
        </p:grpSpPr>
        <p:sp>
          <p:nvSpPr>
            <p:cNvPr id="85" name="Flowchart: Process 2361"/>
            <p:cNvSpPr/>
            <p:nvPr/>
          </p:nvSpPr>
          <p:spPr>
            <a:xfrm>
              <a:off x="6805979" y="1801638"/>
              <a:ext cx="1614925" cy="2635275"/>
            </a:xfrm>
            <a:prstGeom prst="flowChartProcess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700">
                <a:latin typeface="+mn-ea"/>
              </a:endParaRPr>
            </a:p>
          </p:txBody>
        </p:sp>
        <p:sp>
          <p:nvSpPr>
            <p:cNvPr id="86" name="Text Placeholder 32"/>
            <p:cNvSpPr txBox="1">
              <a:spLocks/>
            </p:cNvSpPr>
            <p:nvPr/>
          </p:nvSpPr>
          <p:spPr>
            <a:xfrm flipH="1">
              <a:off x="6933845" y="2544817"/>
              <a:ext cx="1344919" cy="819021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200" dirty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资源发布</a:t>
              </a:r>
              <a:endParaRPr lang="en-US" altLang="zh-CN" sz="1200" dirty="0">
                <a:latin typeface="等线" pitchFamily="2" charset="-122"/>
                <a:ea typeface="等线" pitchFamily="2" charset="-122"/>
              </a:endParaRPr>
            </a:p>
            <a:p>
              <a:pPr marL="0" indent="0" algn="ctr">
                <a:buNone/>
              </a:pPr>
              <a:r>
                <a:rPr lang="zh-CN" altLang="en-US" sz="1200" dirty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组织学生实训</a:t>
              </a:r>
              <a:endParaRPr lang="en-US" altLang="zh-CN" sz="1200" dirty="0">
                <a:latin typeface="等线" pitchFamily="2" charset="-122"/>
                <a:ea typeface="等线" pitchFamily="2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教学应用示例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grpSp>
        <p:nvGrpSpPr>
          <p:cNvPr id="87" name="Group 99"/>
          <p:cNvGrpSpPr/>
          <p:nvPr/>
        </p:nvGrpSpPr>
        <p:grpSpPr>
          <a:xfrm>
            <a:off x="4772717" y="1801639"/>
            <a:ext cx="1614925" cy="2635275"/>
            <a:chOff x="6252779" y="2817148"/>
            <a:chExt cx="2153233" cy="3132078"/>
          </a:xfrm>
        </p:grpSpPr>
        <p:sp>
          <p:nvSpPr>
            <p:cNvPr id="88" name="Flowchart: Process 2340"/>
            <p:cNvSpPr/>
            <p:nvPr/>
          </p:nvSpPr>
          <p:spPr>
            <a:xfrm>
              <a:off x="6252779" y="2817148"/>
              <a:ext cx="2153233" cy="3132078"/>
            </a:xfrm>
            <a:prstGeom prst="flowChartProcess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700">
                <a:latin typeface="+mn-ea"/>
              </a:endParaRPr>
            </a:p>
          </p:txBody>
        </p:sp>
        <p:sp>
          <p:nvSpPr>
            <p:cNvPr id="89" name="Text Placeholder 32"/>
            <p:cNvSpPr txBox="1">
              <a:spLocks/>
            </p:cNvSpPr>
            <p:nvPr/>
          </p:nvSpPr>
          <p:spPr>
            <a:xfrm flipH="1">
              <a:off x="6456694" y="3654921"/>
              <a:ext cx="1726361" cy="1344658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2019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年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6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月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10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日，出纳开出转账支票，金额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95800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元，用于发放工资</a:t>
              </a:r>
              <a:r>
                <a:rPr lang="zh-CN" altLang="en-US" sz="1200" dirty="0" smtClean="0">
                  <a:latin typeface="等线" pitchFamily="2" charset="-122"/>
                  <a:ea typeface="等线" pitchFamily="2" charset="-122"/>
                </a:rPr>
                <a:t>。</a:t>
              </a:r>
              <a:endParaRPr lang="en-US" altLang="zh-CN" sz="1200" dirty="0" smtClean="0">
                <a:latin typeface="等线" pitchFamily="2" charset="-122"/>
                <a:ea typeface="等线" pitchFamily="2" charset="-122"/>
              </a:endParaRPr>
            </a:p>
            <a:p>
              <a:pPr marL="0" indent="0">
                <a:buNone/>
              </a:pPr>
              <a:r>
                <a:rPr lang="zh-CN" altLang="en-US" sz="1200" dirty="0" smtClean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要求：制作经济业务实训试题</a:t>
              </a:r>
              <a:endParaRPr lang="en-US" altLang="zh-CN" sz="1200" dirty="0"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90" name="Group 102"/>
          <p:cNvGrpSpPr/>
          <p:nvPr/>
        </p:nvGrpSpPr>
        <p:grpSpPr>
          <a:xfrm>
            <a:off x="2760227" y="1801639"/>
            <a:ext cx="1614925" cy="2635275"/>
            <a:chOff x="3791139" y="2817148"/>
            <a:chExt cx="2153233" cy="3132078"/>
          </a:xfrm>
        </p:grpSpPr>
        <p:sp>
          <p:nvSpPr>
            <p:cNvPr id="91" name="Flowchart: Process 2347"/>
            <p:cNvSpPr/>
            <p:nvPr/>
          </p:nvSpPr>
          <p:spPr>
            <a:xfrm>
              <a:off x="3791139" y="2817148"/>
              <a:ext cx="2153233" cy="3132078"/>
            </a:xfrm>
            <a:prstGeom prst="flowChartProcess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700">
                <a:latin typeface="+mn-ea"/>
              </a:endParaRPr>
            </a:p>
          </p:txBody>
        </p:sp>
        <p:sp>
          <p:nvSpPr>
            <p:cNvPr id="92" name="Text Placeholder 32"/>
            <p:cNvSpPr txBox="1">
              <a:spLocks/>
            </p:cNvSpPr>
            <p:nvPr/>
          </p:nvSpPr>
          <p:spPr>
            <a:xfrm flipH="1">
              <a:off x="3995052" y="3654921"/>
              <a:ext cx="1759796" cy="1344657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2019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年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6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月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19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日，北京盛达鞋业有限公司采购牛皮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200</a:t>
              </a:r>
              <a:r>
                <a:rPr lang="zh-CN" altLang="en-US" sz="1200" dirty="0" smtClean="0">
                  <a:latin typeface="等线" pitchFamily="2" charset="-122"/>
                  <a:ea typeface="等线" pitchFamily="2" charset="-122"/>
                </a:rPr>
                <a:t>平方尺，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收到对方开来的增值税发票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1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张</a:t>
              </a:r>
              <a:r>
                <a:rPr lang="zh-CN" altLang="en-US" sz="1200" dirty="0" smtClean="0">
                  <a:latin typeface="等线" pitchFamily="2" charset="-122"/>
                  <a:ea typeface="等线" pitchFamily="2" charset="-122"/>
                </a:rPr>
                <a:t>。</a:t>
              </a:r>
              <a:endParaRPr lang="en-US" altLang="zh-CN" sz="1200" dirty="0" smtClean="0">
                <a:latin typeface="等线" pitchFamily="2" charset="-122"/>
                <a:ea typeface="等线" pitchFamily="2" charset="-122"/>
              </a:endParaRPr>
            </a:p>
            <a:p>
              <a:pPr marL="0" indent="0">
                <a:buNone/>
              </a:pPr>
              <a:r>
                <a:rPr lang="zh-CN" altLang="en-US" sz="1200" dirty="0" smtClean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要求：审核发票</a:t>
              </a:r>
              <a:endParaRPr lang="en-US" altLang="zh-CN" sz="1200" dirty="0">
                <a:solidFill>
                  <a:srgbClr val="FF0000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93" name="Group 105"/>
          <p:cNvGrpSpPr/>
          <p:nvPr/>
        </p:nvGrpSpPr>
        <p:grpSpPr>
          <a:xfrm>
            <a:off x="716567" y="1801639"/>
            <a:ext cx="1614925" cy="2635275"/>
            <a:chOff x="1329497" y="2817148"/>
            <a:chExt cx="2153233" cy="3132078"/>
          </a:xfrm>
        </p:grpSpPr>
        <p:sp>
          <p:nvSpPr>
            <p:cNvPr id="94" name="Flowchart: Process 2354"/>
            <p:cNvSpPr/>
            <p:nvPr/>
          </p:nvSpPr>
          <p:spPr>
            <a:xfrm>
              <a:off x="1329497" y="2817148"/>
              <a:ext cx="2153233" cy="3132078"/>
            </a:xfrm>
            <a:prstGeom prst="flowChartProcess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100">
                <a:latin typeface="+mn-ea"/>
              </a:endParaRPr>
            </a:p>
          </p:txBody>
        </p:sp>
        <p:sp>
          <p:nvSpPr>
            <p:cNvPr id="95" name="Text Placeholder 32"/>
            <p:cNvSpPr txBox="1">
              <a:spLocks/>
            </p:cNvSpPr>
            <p:nvPr/>
          </p:nvSpPr>
          <p:spPr>
            <a:xfrm flipH="1">
              <a:off x="1533410" y="3667270"/>
              <a:ext cx="1864321" cy="1344657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2019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年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6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月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1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日，</a:t>
              </a:r>
              <a:r>
                <a:rPr lang="zh-CN" altLang="en-US" sz="1200" dirty="0" smtClean="0">
                  <a:latin typeface="等线" pitchFamily="2" charset="-122"/>
                  <a:ea typeface="等线" pitchFamily="2" charset="-122"/>
                </a:rPr>
                <a:t>北京盛达鞋业有限公司开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出转账支票，金额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25 000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元，用于支付前欠货款。</a:t>
              </a:r>
              <a:endParaRPr lang="en-US" altLang="zh-CN" sz="1200" dirty="0">
                <a:latin typeface="等线" pitchFamily="2" charset="-122"/>
                <a:ea typeface="等线" pitchFamily="2" charset="-122"/>
              </a:endParaRPr>
            </a:p>
            <a:p>
              <a:pPr marL="0" indent="0">
                <a:buNone/>
              </a:pPr>
              <a:r>
                <a:rPr lang="zh-CN" altLang="en-US" sz="1200" dirty="0" smtClean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要求</a:t>
              </a:r>
              <a:r>
                <a:rPr lang="zh-CN" altLang="en-US" sz="1200" dirty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：</a:t>
              </a:r>
              <a:r>
                <a:rPr lang="zh-CN" altLang="en-US" sz="1200" dirty="0" smtClean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制作转账支票</a:t>
              </a:r>
              <a:endParaRPr lang="en-US" altLang="zh-CN" sz="1200" dirty="0"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96" name="Group 108"/>
          <p:cNvGrpSpPr/>
          <p:nvPr/>
        </p:nvGrpSpPr>
        <p:grpSpPr>
          <a:xfrm>
            <a:off x="4772713" y="1047281"/>
            <a:ext cx="1614926" cy="1310699"/>
            <a:chOff x="6252778" y="1811338"/>
            <a:chExt cx="2153234" cy="1747598"/>
          </a:xfrm>
        </p:grpSpPr>
        <p:sp>
          <p:nvSpPr>
            <p:cNvPr id="97" name="Pentagon 109"/>
            <p:cNvSpPr/>
            <p:nvPr/>
          </p:nvSpPr>
          <p:spPr>
            <a:xfrm rot="5400000">
              <a:off x="6477700" y="1586418"/>
              <a:ext cx="1703388" cy="2153232"/>
            </a:xfrm>
            <a:prstGeom prst="homePlate">
              <a:avLst>
                <a:gd name="adj" fmla="val 8077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98" name="Rectangle 111"/>
            <p:cNvSpPr/>
            <p:nvPr/>
          </p:nvSpPr>
          <p:spPr>
            <a:xfrm>
              <a:off x="6638179" y="2327830"/>
              <a:ext cx="1339397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AU" sz="5400" dirty="0">
                  <a:solidFill>
                    <a:schemeClr val="bg1"/>
                  </a:solidFill>
                  <a:latin typeface="+mn-ea"/>
                </a:rPr>
                <a:t>3</a:t>
              </a:r>
              <a:endParaRPr lang="en-US" sz="5400" dirty="0">
                <a:latin typeface="+mn-ea"/>
              </a:endParaRPr>
            </a:p>
          </p:txBody>
        </p:sp>
        <p:sp>
          <p:nvSpPr>
            <p:cNvPr id="99" name="Flowchart: Process 2343"/>
            <p:cNvSpPr/>
            <p:nvPr/>
          </p:nvSpPr>
          <p:spPr>
            <a:xfrm>
              <a:off x="6252779" y="1811338"/>
              <a:ext cx="2153233" cy="374377"/>
            </a:xfrm>
            <a:prstGeom prst="flowChartProcess">
              <a:avLst/>
            </a:prstGeom>
            <a:solidFill>
              <a:schemeClr val="tx1">
                <a:lumMod val="85000"/>
                <a:lumOff val="1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教学应用</a:t>
              </a:r>
              <a:endParaRPr lang="en-US" altLang="zh-CN" dirty="0">
                <a:latin typeface="+mn-ea"/>
              </a:endParaRPr>
            </a:p>
          </p:txBody>
        </p:sp>
      </p:grpSp>
      <p:sp>
        <p:nvSpPr>
          <p:cNvPr id="100" name="Rounded Rectangle 113"/>
          <p:cNvSpPr/>
          <p:nvPr/>
        </p:nvSpPr>
        <p:spPr>
          <a:xfrm>
            <a:off x="4772715" y="3957807"/>
            <a:ext cx="1614925" cy="33442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 smtClean="0">
                <a:latin typeface="+mn-ea"/>
              </a:rPr>
              <a:t>制作经济业务实训题</a:t>
            </a:r>
            <a:endParaRPr lang="id-ID" sz="1200" b="1" dirty="0">
              <a:latin typeface="+mn-ea"/>
            </a:endParaRPr>
          </a:p>
        </p:txBody>
      </p:sp>
      <p:grpSp>
        <p:nvGrpSpPr>
          <p:cNvPr id="101" name="Group 114"/>
          <p:cNvGrpSpPr/>
          <p:nvPr/>
        </p:nvGrpSpPr>
        <p:grpSpPr>
          <a:xfrm>
            <a:off x="2760223" y="1047281"/>
            <a:ext cx="1614926" cy="1310699"/>
            <a:chOff x="3791138" y="1811338"/>
            <a:chExt cx="2153234" cy="174759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2" name="Pentagon 115"/>
            <p:cNvSpPr/>
            <p:nvPr/>
          </p:nvSpPr>
          <p:spPr>
            <a:xfrm rot="5400000">
              <a:off x="4016060" y="1586418"/>
              <a:ext cx="1703388" cy="2153232"/>
            </a:xfrm>
            <a:prstGeom prst="homePlate">
              <a:avLst>
                <a:gd name="adj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103" name="Rectangle 116"/>
            <p:cNvSpPr/>
            <p:nvPr/>
          </p:nvSpPr>
          <p:spPr>
            <a:xfrm>
              <a:off x="4176539" y="2327830"/>
              <a:ext cx="1339397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5400" dirty="0">
                  <a:solidFill>
                    <a:schemeClr val="bg1"/>
                  </a:solidFill>
                  <a:latin typeface="+mn-ea"/>
                </a:rPr>
                <a:t>2</a:t>
              </a:r>
              <a:endParaRPr lang="en-US" sz="5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4" name="Flowchart: Process 2350"/>
            <p:cNvSpPr/>
            <p:nvPr/>
          </p:nvSpPr>
          <p:spPr>
            <a:xfrm>
              <a:off x="3791139" y="1811338"/>
              <a:ext cx="2153233" cy="374377"/>
            </a:xfrm>
            <a:prstGeom prst="flowChartProcess">
              <a:avLst/>
            </a:prstGeom>
            <a:solidFill>
              <a:schemeClr val="tx1">
                <a:lumMod val="95000"/>
                <a:lumOff val="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教学应用</a:t>
              </a:r>
              <a:endParaRPr lang="en-US" altLang="zh-CN" dirty="0">
                <a:latin typeface="+mn-ea"/>
              </a:endParaRPr>
            </a:p>
          </p:txBody>
        </p:sp>
      </p:grpSp>
      <p:sp>
        <p:nvSpPr>
          <p:cNvPr id="105" name="Rounded Rectangle 118"/>
          <p:cNvSpPr/>
          <p:nvPr/>
        </p:nvSpPr>
        <p:spPr>
          <a:xfrm>
            <a:off x="2888091" y="3957807"/>
            <a:ext cx="1344919" cy="33442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latin typeface="+mn-ea"/>
              </a:rPr>
              <a:t>审核</a:t>
            </a:r>
            <a:r>
              <a:rPr lang="zh-CN" altLang="en-US" sz="1200" b="1" dirty="0" smtClean="0">
                <a:latin typeface="+mn-ea"/>
              </a:rPr>
              <a:t>原始凭证</a:t>
            </a:r>
            <a:endParaRPr lang="id-ID" sz="1200" b="1" dirty="0">
              <a:latin typeface="+mn-ea"/>
            </a:endParaRPr>
          </a:p>
        </p:txBody>
      </p:sp>
      <p:grpSp>
        <p:nvGrpSpPr>
          <p:cNvPr id="106" name="Group 119"/>
          <p:cNvGrpSpPr/>
          <p:nvPr/>
        </p:nvGrpSpPr>
        <p:grpSpPr>
          <a:xfrm>
            <a:off x="716566" y="1047281"/>
            <a:ext cx="1614926" cy="1310699"/>
            <a:chOff x="1329496" y="1811338"/>
            <a:chExt cx="2153234" cy="1747598"/>
          </a:xfrm>
          <a:solidFill>
            <a:schemeClr val="bg1">
              <a:lumMod val="65000"/>
            </a:schemeClr>
          </a:solidFill>
        </p:grpSpPr>
        <p:sp>
          <p:nvSpPr>
            <p:cNvPr id="107" name="Pentagon 120"/>
            <p:cNvSpPr/>
            <p:nvPr/>
          </p:nvSpPr>
          <p:spPr>
            <a:xfrm rot="5400000">
              <a:off x="1554418" y="1586418"/>
              <a:ext cx="1703388" cy="2153232"/>
            </a:xfrm>
            <a:prstGeom prst="homePlate">
              <a:avLst>
                <a:gd name="adj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108" name="Rectangle 121"/>
            <p:cNvSpPr/>
            <p:nvPr/>
          </p:nvSpPr>
          <p:spPr>
            <a:xfrm>
              <a:off x="1714897" y="2327830"/>
              <a:ext cx="1339397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n-US" sz="5400" dirty="0">
                  <a:solidFill>
                    <a:schemeClr val="bg1"/>
                  </a:solidFill>
                  <a:latin typeface="+mn-ea"/>
                </a:rPr>
                <a:t>1</a:t>
              </a:r>
              <a:endParaRPr lang="en-US" sz="5400" dirty="0">
                <a:latin typeface="+mn-ea"/>
              </a:endParaRPr>
            </a:p>
          </p:txBody>
        </p:sp>
        <p:sp>
          <p:nvSpPr>
            <p:cNvPr id="109" name="Flowchart: Process 2357"/>
            <p:cNvSpPr/>
            <p:nvPr/>
          </p:nvSpPr>
          <p:spPr>
            <a:xfrm>
              <a:off x="1329497" y="1811338"/>
              <a:ext cx="2153233" cy="374377"/>
            </a:xfrm>
            <a:prstGeom prst="flowChartProcess">
              <a:avLst/>
            </a:prstGeom>
            <a:solidFill>
              <a:schemeClr val="tx1">
                <a:lumMod val="95000"/>
                <a:lumOff val="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教学应用</a:t>
              </a:r>
              <a:endParaRPr lang="en-US" dirty="0">
                <a:latin typeface="+mn-ea"/>
              </a:endParaRPr>
            </a:p>
          </p:txBody>
        </p:sp>
      </p:grpSp>
      <p:sp>
        <p:nvSpPr>
          <p:cNvPr id="110" name="Rounded Rectangle 123"/>
          <p:cNvSpPr/>
          <p:nvPr/>
        </p:nvSpPr>
        <p:spPr>
          <a:xfrm>
            <a:off x="844433" y="3957807"/>
            <a:ext cx="1344919" cy="33442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latin typeface="+mn-ea"/>
              </a:rPr>
              <a:t>制作原始凭证</a:t>
            </a:r>
            <a:endParaRPr lang="id-ID" altLang="zh-CN" sz="1200" b="1" dirty="0">
              <a:latin typeface="+mn-ea"/>
            </a:endParaRPr>
          </a:p>
        </p:txBody>
      </p:sp>
      <p:grpSp>
        <p:nvGrpSpPr>
          <p:cNvPr id="111" name="Group 124"/>
          <p:cNvGrpSpPr/>
          <p:nvPr/>
        </p:nvGrpSpPr>
        <p:grpSpPr>
          <a:xfrm>
            <a:off x="6805979" y="1047281"/>
            <a:ext cx="1614926" cy="1310699"/>
            <a:chOff x="8714415" y="1811338"/>
            <a:chExt cx="2153234" cy="174759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12" name="Pentagon 125"/>
            <p:cNvSpPr/>
            <p:nvPr/>
          </p:nvSpPr>
          <p:spPr>
            <a:xfrm rot="5400000">
              <a:off x="8939337" y="1586418"/>
              <a:ext cx="1703388" cy="2153232"/>
            </a:xfrm>
            <a:prstGeom prst="homePlate">
              <a:avLst>
                <a:gd name="adj" fmla="val 807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113" name="Rectangle 126"/>
            <p:cNvSpPr/>
            <p:nvPr/>
          </p:nvSpPr>
          <p:spPr>
            <a:xfrm>
              <a:off x="9099816" y="2327830"/>
              <a:ext cx="1339397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n-AU" sz="5400" dirty="0">
                  <a:solidFill>
                    <a:srgbClr val="FFFFFF"/>
                  </a:solidFill>
                  <a:latin typeface="+mn-ea"/>
                </a:rPr>
                <a:t>4</a:t>
              </a:r>
              <a:endParaRPr lang="en-US" sz="5400" dirty="0">
                <a:latin typeface="+mn-ea"/>
              </a:endParaRPr>
            </a:p>
          </p:txBody>
        </p:sp>
        <p:sp>
          <p:nvSpPr>
            <p:cNvPr id="114" name="Flowchart: Process 2364"/>
            <p:cNvSpPr/>
            <p:nvPr/>
          </p:nvSpPr>
          <p:spPr>
            <a:xfrm>
              <a:off x="8714416" y="1811338"/>
              <a:ext cx="2153233" cy="374377"/>
            </a:xfrm>
            <a:prstGeom prst="flowChartProcess">
              <a:avLst/>
            </a:prstGeom>
            <a:solidFill>
              <a:srgbClr val="0D0D0D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教学应用</a:t>
              </a:r>
              <a:endParaRPr lang="en-US" altLang="zh-CN" dirty="0">
                <a:latin typeface="+mn-ea"/>
              </a:endParaRPr>
            </a:p>
          </p:txBody>
        </p:sp>
      </p:grpSp>
      <p:sp>
        <p:nvSpPr>
          <p:cNvPr id="115" name="Rounded Rectangle 128"/>
          <p:cNvSpPr/>
          <p:nvPr/>
        </p:nvSpPr>
        <p:spPr>
          <a:xfrm>
            <a:off x="6933847" y="3957807"/>
            <a:ext cx="1344919" cy="33442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latin typeface="+mn-ea"/>
              </a:rPr>
              <a:t>学生练习</a:t>
            </a:r>
            <a:endParaRPr lang="id-ID" sz="1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2301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5" grpId="0" animBg="1"/>
      <p:bldP spid="110" grpId="0" animBg="1"/>
      <p:bldP spid="1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开始使用会计票据工厂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sp>
        <p:nvSpPr>
          <p:cNvPr id="52" name="Block Arc 62"/>
          <p:cNvSpPr/>
          <p:nvPr/>
        </p:nvSpPr>
        <p:spPr>
          <a:xfrm flipH="1">
            <a:off x="3146503" y="1487972"/>
            <a:ext cx="2651760" cy="2651760"/>
          </a:xfrm>
          <a:prstGeom prst="blockArc">
            <a:avLst>
              <a:gd name="adj1" fmla="val 5384245"/>
              <a:gd name="adj2" fmla="val 16203021"/>
              <a:gd name="adj3" fmla="val 615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53" name="Oval 84"/>
          <p:cNvSpPr/>
          <p:nvPr/>
        </p:nvSpPr>
        <p:spPr>
          <a:xfrm>
            <a:off x="4244746" y="1334937"/>
            <a:ext cx="439340" cy="43934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Oval 87"/>
          <p:cNvSpPr/>
          <p:nvPr/>
        </p:nvSpPr>
        <p:spPr>
          <a:xfrm>
            <a:off x="5315539" y="1868851"/>
            <a:ext cx="439340" cy="4393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5" name="Oval 90"/>
          <p:cNvSpPr/>
          <p:nvPr/>
        </p:nvSpPr>
        <p:spPr>
          <a:xfrm>
            <a:off x="4244746" y="3810879"/>
            <a:ext cx="439340" cy="4393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200" dirty="0">
              <a:latin typeface="+mn-ea"/>
            </a:endParaRPr>
          </a:p>
        </p:txBody>
      </p:sp>
      <p:sp>
        <p:nvSpPr>
          <p:cNvPr id="57" name="Oval 96"/>
          <p:cNvSpPr/>
          <p:nvPr/>
        </p:nvSpPr>
        <p:spPr>
          <a:xfrm>
            <a:off x="5315539" y="3235834"/>
            <a:ext cx="439340" cy="4393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2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8" name="Text Placeholder 32"/>
          <p:cNvSpPr txBox="1">
            <a:spLocks/>
          </p:cNvSpPr>
          <p:nvPr/>
        </p:nvSpPr>
        <p:spPr>
          <a:xfrm>
            <a:off x="6047918" y="3580631"/>
            <a:ext cx="2386863" cy="41988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往来单位信息，支持一键填表。</a:t>
            </a:r>
            <a:endParaRPr lang="en-US" sz="105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9" name="Text Placeholder 33"/>
          <p:cNvSpPr txBox="1">
            <a:spLocks/>
          </p:cNvSpPr>
          <p:nvPr/>
        </p:nvSpPr>
        <p:spPr>
          <a:xfrm>
            <a:off x="6037204" y="3370498"/>
            <a:ext cx="1900075" cy="21013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chemeClr val="tx2"/>
                </a:solidFill>
                <a:latin typeface="+mn-ea"/>
              </a:rPr>
              <a:t>维护往来单位信息</a:t>
            </a:r>
            <a:endParaRPr lang="en-AU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0" name="Text Placeholder 32"/>
          <p:cNvSpPr txBox="1">
            <a:spLocks/>
          </p:cNvSpPr>
          <p:nvPr/>
        </p:nvSpPr>
        <p:spPr>
          <a:xfrm flipH="1">
            <a:off x="1614141" y="4021012"/>
            <a:ext cx="2439863" cy="41988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企业存货档案，在软件操作中可以通过选择存货档案快速录入存货名称、规格及税率等信息。</a:t>
            </a:r>
            <a:endParaRPr lang="en-US" sz="105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1" name="Text Placeholder 33"/>
          <p:cNvSpPr txBox="1">
            <a:spLocks/>
          </p:cNvSpPr>
          <p:nvPr/>
        </p:nvSpPr>
        <p:spPr>
          <a:xfrm>
            <a:off x="3128979" y="3810879"/>
            <a:ext cx="1900075" cy="21013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chemeClr val="tx2"/>
                </a:solidFill>
                <a:latin typeface="+mn-ea"/>
              </a:rPr>
              <a:t>维护存货信息</a:t>
            </a:r>
            <a:endParaRPr lang="en-AU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2" name="Text Placeholder 32"/>
          <p:cNvSpPr txBox="1">
            <a:spLocks/>
          </p:cNvSpPr>
          <p:nvPr/>
        </p:nvSpPr>
        <p:spPr>
          <a:xfrm>
            <a:off x="6128932" y="2024473"/>
            <a:ext cx="2397153" cy="41988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企业主体信息，支持一键填表，导出到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Word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，设置输出项，设置为默认企业，在软件操作中可以选择并使用。</a:t>
            </a:r>
            <a:endParaRPr lang="en-US" sz="105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3" name="Text Placeholder 33"/>
          <p:cNvSpPr txBox="1">
            <a:spLocks/>
          </p:cNvSpPr>
          <p:nvPr/>
        </p:nvSpPr>
        <p:spPr>
          <a:xfrm>
            <a:off x="6118217" y="1814339"/>
            <a:ext cx="1900075" cy="21013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chemeClr val="tx2"/>
                </a:solidFill>
                <a:latin typeface="+mn-ea"/>
              </a:rPr>
              <a:t>维护企业基本信息</a:t>
            </a:r>
            <a:endParaRPr lang="en-AU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4" name="Text Placeholder 32"/>
          <p:cNvSpPr txBox="1">
            <a:spLocks/>
          </p:cNvSpPr>
          <p:nvPr/>
        </p:nvSpPr>
        <p:spPr>
          <a:xfrm>
            <a:off x="710893" y="1487973"/>
            <a:ext cx="3336165" cy="41988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在制作票据和制作经济业务中都要使用企业档案。企业档案中包括企业基本信息、往来单位信息和存货信息。不同的企业档案方便我们做资源检索和分类管理。</a:t>
            </a:r>
            <a:endParaRPr lang="en-US" altLang="zh-CN" sz="1050" dirty="0">
              <a:solidFill>
                <a:schemeClr val="tx2"/>
              </a:solidFill>
              <a:latin typeface="+mn-ea"/>
            </a:endParaRPr>
          </a:p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endParaRPr lang="en-US" sz="105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5" name="Text Placeholder 33"/>
          <p:cNvSpPr txBox="1">
            <a:spLocks/>
          </p:cNvSpPr>
          <p:nvPr/>
        </p:nvSpPr>
        <p:spPr>
          <a:xfrm>
            <a:off x="3116635" y="1269313"/>
            <a:ext cx="1128110" cy="21013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chemeClr val="tx2"/>
                </a:solidFill>
                <a:latin typeface="+mn-ea"/>
              </a:rPr>
              <a:t>建立企业档案</a:t>
            </a:r>
            <a:endParaRPr lang="en-AU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5420004" y="3327497"/>
            <a:ext cx="230411" cy="230409"/>
            <a:chOff x="11121822" y="1145785"/>
            <a:chExt cx="307214" cy="307212"/>
          </a:xfrm>
          <a:solidFill>
            <a:schemeClr val="bg1"/>
          </a:solidFill>
        </p:grpSpPr>
        <p:sp>
          <p:nvSpPr>
            <p:cNvPr id="69" name="Freeform 140"/>
            <p:cNvSpPr>
              <a:spLocks noEditPoints="1"/>
            </p:cNvSpPr>
            <p:nvPr/>
          </p:nvSpPr>
          <p:spPr bwMode="auto">
            <a:xfrm>
              <a:off x="11121822" y="1211403"/>
              <a:ext cx="241594" cy="241594"/>
            </a:xfrm>
            <a:custGeom>
              <a:avLst/>
              <a:gdLst>
                <a:gd name="T0" fmla="*/ 103 w 112"/>
                <a:gd name="T1" fmla="*/ 47 h 112"/>
                <a:gd name="T2" fmla="*/ 106 w 112"/>
                <a:gd name="T3" fmla="*/ 36 h 112"/>
                <a:gd name="T4" fmla="*/ 102 w 112"/>
                <a:gd name="T5" fmla="*/ 22 h 112"/>
                <a:gd name="T6" fmla="*/ 92 w 112"/>
                <a:gd name="T7" fmla="*/ 25 h 112"/>
                <a:gd name="T8" fmla="*/ 90 w 112"/>
                <a:gd name="T9" fmla="*/ 14 h 112"/>
                <a:gd name="T10" fmla="*/ 79 w 112"/>
                <a:gd name="T11" fmla="*/ 4 h 112"/>
                <a:gd name="T12" fmla="*/ 71 w 112"/>
                <a:gd name="T13" fmla="*/ 11 h 112"/>
                <a:gd name="T14" fmla="*/ 64 w 112"/>
                <a:gd name="T15" fmla="*/ 3 h 112"/>
                <a:gd name="T16" fmla="*/ 50 w 112"/>
                <a:gd name="T17" fmla="*/ 0 h 112"/>
                <a:gd name="T18" fmla="*/ 47 w 112"/>
                <a:gd name="T19" fmla="*/ 10 h 112"/>
                <a:gd name="T20" fmla="*/ 37 w 112"/>
                <a:gd name="T21" fmla="*/ 6 h 112"/>
                <a:gd name="T22" fmla="*/ 23 w 112"/>
                <a:gd name="T23" fmla="*/ 11 h 112"/>
                <a:gd name="T24" fmla="*/ 25 w 112"/>
                <a:gd name="T25" fmla="*/ 20 h 112"/>
                <a:gd name="T26" fmla="*/ 14 w 112"/>
                <a:gd name="T27" fmla="*/ 22 h 112"/>
                <a:gd name="T28" fmla="*/ 5 w 112"/>
                <a:gd name="T29" fmla="*/ 33 h 112"/>
                <a:gd name="T30" fmla="*/ 12 w 112"/>
                <a:gd name="T31" fmla="*/ 41 h 112"/>
                <a:gd name="T32" fmla="*/ 3 w 112"/>
                <a:gd name="T33" fmla="*/ 48 h 112"/>
                <a:gd name="T34" fmla="*/ 0 w 112"/>
                <a:gd name="T35" fmla="*/ 62 h 112"/>
                <a:gd name="T36" fmla="*/ 10 w 112"/>
                <a:gd name="T37" fmla="*/ 65 h 112"/>
                <a:gd name="T38" fmla="*/ 6 w 112"/>
                <a:gd name="T39" fmla="*/ 75 h 112"/>
                <a:gd name="T40" fmla="*/ 11 w 112"/>
                <a:gd name="T41" fmla="*/ 89 h 112"/>
                <a:gd name="T42" fmla="*/ 21 w 112"/>
                <a:gd name="T43" fmla="*/ 87 h 112"/>
                <a:gd name="T44" fmla="*/ 23 w 112"/>
                <a:gd name="T45" fmla="*/ 98 h 112"/>
                <a:gd name="T46" fmla="*/ 34 w 112"/>
                <a:gd name="T47" fmla="*/ 108 h 112"/>
                <a:gd name="T48" fmla="*/ 41 w 112"/>
                <a:gd name="T49" fmla="*/ 101 h 112"/>
                <a:gd name="T50" fmla="*/ 48 w 112"/>
                <a:gd name="T51" fmla="*/ 109 h 112"/>
                <a:gd name="T52" fmla="*/ 63 w 112"/>
                <a:gd name="T53" fmla="*/ 112 h 112"/>
                <a:gd name="T54" fmla="*/ 66 w 112"/>
                <a:gd name="T55" fmla="*/ 102 h 112"/>
                <a:gd name="T56" fmla="*/ 76 w 112"/>
                <a:gd name="T57" fmla="*/ 106 h 112"/>
                <a:gd name="T58" fmla="*/ 90 w 112"/>
                <a:gd name="T59" fmla="*/ 101 h 112"/>
                <a:gd name="T60" fmla="*/ 88 w 112"/>
                <a:gd name="T61" fmla="*/ 91 h 112"/>
                <a:gd name="T62" fmla="*/ 98 w 112"/>
                <a:gd name="T63" fmla="*/ 89 h 112"/>
                <a:gd name="T64" fmla="*/ 108 w 112"/>
                <a:gd name="T65" fmla="*/ 78 h 112"/>
                <a:gd name="T66" fmla="*/ 101 w 112"/>
                <a:gd name="T67" fmla="*/ 71 h 112"/>
                <a:gd name="T68" fmla="*/ 110 w 112"/>
                <a:gd name="T69" fmla="*/ 64 h 112"/>
                <a:gd name="T70" fmla="*/ 112 w 112"/>
                <a:gd name="T71" fmla="*/ 49 h 112"/>
                <a:gd name="T72" fmla="*/ 56 w 112"/>
                <a:gd name="T73" fmla="*/ 86 h 112"/>
                <a:gd name="T74" fmla="*/ 56 w 112"/>
                <a:gd name="T75" fmla="*/ 26 h 112"/>
                <a:gd name="T76" fmla="*/ 56 w 112"/>
                <a:gd name="T77" fmla="*/ 8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2" h="112">
                  <a:moveTo>
                    <a:pt x="110" y="47"/>
                  </a:moveTo>
                  <a:cubicBezTo>
                    <a:pt x="103" y="47"/>
                    <a:pt x="103" y="47"/>
                    <a:pt x="103" y="47"/>
                  </a:cubicBezTo>
                  <a:cubicBezTo>
                    <a:pt x="102" y="44"/>
                    <a:pt x="101" y="42"/>
                    <a:pt x="101" y="39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8" y="35"/>
                    <a:pt x="108" y="34"/>
                    <a:pt x="107" y="3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1"/>
                    <a:pt x="99" y="20"/>
                    <a:pt x="98" y="21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0" y="23"/>
                    <a:pt x="88" y="21"/>
                    <a:pt x="87" y="20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1" y="12"/>
                    <a:pt x="90" y="11"/>
                    <a:pt x="89" y="10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3"/>
                    <a:pt x="76" y="4"/>
                    <a:pt x="75" y="5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4" y="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7" y="1"/>
                    <a:pt x="47" y="3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0"/>
                    <a:pt x="42" y="11"/>
                    <a:pt x="40" y="1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4"/>
                    <a:pt x="34" y="4"/>
                    <a:pt x="33" y="5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1" y="11"/>
                    <a:pt x="21" y="13"/>
                    <a:pt x="2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3" y="22"/>
                    <a:pt x="22" y="24"/>
                    <a:pt x="20" y="26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2"/>
                    <a:pt x="11" y="22"/>
                    <a:pt x="10" y="2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4" y="35"/>
                    <a:pt x="4" y="36"/>
                    <a:pt x="6" y="3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1" y="43"/>
                    <a:pt x="10" y="45"/>
                    <a:pt x="10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48"/>
                    <a:pt x="0" y="49"/>
                    <a:pt x="0" y="5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2" y="65"/>
                    <a:pt x="3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8"/>
                    <a:pt x="11" y="70"/>
                    <a:pt x="12" y="72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6"/>
                    <a:pt x="5" y="78"/>
                    <a:pt x="5" y="79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2" y="91"/>
                    <a:pt x="14" y="91"/>
                    <a:pt x="15" y="90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3" y="89"/>
                    <a:pt x="24" y="91"/>
                    <a:pt x="26" y="92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9"/>
                    <a:pt x="23" y="101"/>
                    <a:pt x="24" y="102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5" y="108"/>
                    <a:pt x="37" y="108"/>
                    <a:pt x="38" y="106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44" y="101"/>
                    <a:pt x="46" y="102"/>
                    <a:pt x="48" y="102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11"/>
                    <a:pt x="50" y="112"/>
                    <a:pt x="51" y="112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4" y="112"/>
                    <a:pt x="66" y="111"/>
                    <a:pt x="66" y="109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8" y="102"/>
                    <a:pt x="70" y="101"/>
                    <a:pt x="73" y="100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7" y="107"/>
                    <a:pt x="79" y="108"/>
                    <a:pt x="80" y="107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1" y="100"/>
                    <a:pt x="92" y="99"/>
                    <a:pt x="91" y="97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9" y="90"/>
                    <a:pt x="91" y="88"/>
                    <a:pt x="93" y="86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100" y="90"/>
                    <a:pt x="102" y="90"/>
                    <a:pt x="102" y="8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8" y="75"/>
                    <a:pt x="107" y="74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9"/>
                    <a:pt x="102" y="66"/>
                    <a:pt x="103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11" y="64"/>
                    <a:pt x="112" y="63"/>
                    <a:pt x="112" y="61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1" y="47"/>
                    <a:pt x="110" y="47"/>
                  </a:cubicBezTo>
                  <a:close/>
                  <a:moveTo>
                    <a:pt x="56" y="86"/>
                  </a:moveTo>
                  <a:cubicBezTo>
                    <a:pt x="40" y="86"/>
                    <a:pt x="26" y="72"/>
                    <a:pt x="26" y="56"/>
                  </a:cubicBezTo>
                  <a:cubicBezTo>
                    <a:pt x="26" y="39"/>
                    <a:pt x="40" y="26"/>
                    <a:pt x="56" y="26"/>
                  </a:cubicBezTo>
                  <a:cubicBezTo>
                    <a:pt x="73" y="26"/>
                    <a:pt x="86" y="39"/>
                    <a:pt x="86" y="56"/>
                  </a:cubicBezTo>
                  <a:cubicBezTo>
                    <a:pt x="86" y="72"/>
                    <a:pt x="73" y="86"/>
                    <a:pt x="5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0" name="Freeform 141"/>
            <p:cNvSpPr>
              <a:spLocks noEditPoints="1"/>
            </p:cNvSpPr>
            <p:nvPr/>
          </p:nvSpPr>
          <p:spPr bwMode="auto">
            <a:xfrm>
              <a:off x="11317186" y="1145785"/>
              <a:ext cx="111850" cy="113341"/>
            </a:xfrm>
            <a:custGeom>
              <a:avLst/>
              <a:gdLst>
                <a:gd name="T0" fmla="*/ 48 w 52"/>
                <a:gd name="T1" fmla="*/ 23 h 52"/>
                <a:gd name="T2" fmla="*/ 50 w 52"/>
                <a:gd name="T3" fmla="*/ 17 h 52"/>
                <a:gd name="T4" fmla="*/ 48 w 52"/>
                <a:gd name="T5" fmla="*/ 11 h 52"/>
                <a:gd name="T6" fmla="*/ 44 w 52"/>
                <a:gd name="T7" fmla="*/ 12 h 52"/>
                <a:gd name="T8" fmla="*/ 42 w 52"/>
                <a:gd name="T9" fmla="*/ 6 h 52"/>
                <a:gd name="T10" fmla="*/ 38 w 52"/>
                <a:gd name="T11" fmla="*/ 2 h 52"/>
                <a:gd name="T12" fmla="*/ 34 w 52"/>
                <a:gd name="T13" fmla="*/ 5 h 52"/>
                <a:gd name="T14" fmla="*/ 30 w 52"/>
                <a:gd name="T15" fmla="*/ 1 h 52"/>
                <a:gd name="T16" fmla="*/ 24 w 52"/>
                <a:gd name="T17" fmla="*/ 0 h 52"/>
                <a:gd name="T18" fmla="*/ 23 w 52"/>
                <a:gd name="T19" fmla="*/ 4 h 52"/>
                <a:gd name="T20" fmla="*/ 17 w 52"/>
                <a:gd name="T21" fmla="*/ 2 h 52"/>
                <a:gd name="T22" fmla="*/ 11 w 52"/>
                <a:gd name="T23" fmla="*/ 4 h 52"/>
                <a:gd name="T24" fmla="*/ 12 w 52"/>
                <a:gd name="T25" fmla="*/ 8 h 52"/>
                <a:gd name="T26" fmla="*/ 6 w 52"/>
                <a:gd name="T27" fmla="*/ 10 h 52"/>
                <a:gd name="T28" fmla="*/ 2 w 52"/>
                <a:gd name="T29" fmla="*/ 14 h 52"/>
                <a:gd name="T30" fmla="*/ 6 w 52"/>
                <a:gd name="T31" fmla="*/ 18 h 52"/>
                <a:gd name="T32" fmla="*/ 1 w 52"/>
                <a:gd name="T33" fmla="*/ 22 h 52"/>
                <a:gd name="T34" fmla="*/ 0 w 52"/>
                <a:gd name="T35" fmla="*/ 28 h 52"/>
                <a:gd name="T36" fmla="*/ 4 w 52"/>
                <a:gd name="T37" fmla="*/ 29 h 52"/>
                <a:gd name="T38" fmla="*/ 2 w 52"/>
                <a:gd name="T39" fmla="*/ 35 h 52"/>
                <a:gd name="T40" fmla="*/ 4 w 52"/>
                <a:gd name="T41" fmla="*/ 41 h 52"/>
                <a:gd name="T42" fmla="*/ 9 w 52"/>
                <a:gd name="T43" fmla="*/ 40 h 52"/>
                <a:gd name="T44" fmla="*/ 10 w 52"/>
                <a:gd name="T45" fmla="*/ 46 h 52"/>
                <a:gd name="T46" fmla="*/ 15 w 52"/>
                <a:gd name="T47" fmla="*/ 50 h 52"/>
                <a:gd name="T48" fmla="*/ 18 w 52"/>
                <a:gd name="T49" fmla="*/ 47 h 52"/>
                <a:gd name="T50" fmla="*/ 22 w 52"/>
                <a:gd name="T51" fmla="*/ 51 h 52"/>
                <a:gd name="T52" fmla="*/ 28 w 52"/>
                <a:gd name="T53" fmla="*/ 52 h 52"/>
                <a:gd name="T54" fmla="*/ 29 w 52"/>
                <a:gd name="T55" fmla="*/ 48 h 52"/>
                <a:gd name="T56" fmla="*/ 35 w 52"/>
                <a:gd name="T57" fmla="*/ 50 h 52"/>
                <a:gd name="T58" fmla="*/ 41 w 52"/>
                <a:gd name="T59" fmla="*/ 48 h 52"/>
                <a:gd name="T60" fmla="*/ 40 w 52"/>
                <a:gd name="T61" fmla="*/ 43 h 52"/>
                <a:gd name="T62" fmla="*/ 46 w 52"/>
                <a:gd name="T63" fmla="*/ 42 h 52"/>
                <a:gd name="T64" fmla="*/ 50 w 52"/>
                <a:gd name="T65" fmla="*/ 37 h 52"/>
                <a:gd name="T66" fmla="*/ 47 w 52"/>
                <a:gd name="T67" fmla="*/ 34 h 52"/>
                <a:gd name="T68" fmla="*/ 51 w 52"/>
                <a:gd name="T69" fmla="*/ 30 h 52"/>
                <a:gd name="T70" fmla="*/ 52 w 52"/>
                <a:gd name="T71" fmla="*/ 24 h 52"/>
                <a:gd name="T72" fmla="*/ 26 w 52"/>
                <a:gd name="T73" fmla="*/ 40 h 52"/>
                <a:gd name="T74" fmla="*/ 26 w 52"/>
                <a:gd name="T75" fmla="*/ 12 h 52"/>
                <a:gd name="T76" fmla="*/ 26 w 52"/>
                <a:gd name="T7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2">
                  <a:moveTo>
                    <a:pt x="51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8" y="21"/>
                    <a:pt x="48" y="20"/>
                    <a:pt x="47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0" y="16"/>
                    <a:pt x="51" y="16"/>
                    <a:pt x="50" y="1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1"/>
                    <a:pt x="42" y="10"/>
                    <a:pt x="40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5"/>
                    <a:pt x="42" y="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6" y="2"/>
                    <a:pt x="36" y="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4"/>
                    <a:pt x="30" y="4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0"/>
                    <a:pt x="23" y="1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1" y="4"/>
                    <a:pt x="20" y="5"/>
                    <a:pt x="19" y="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1"/>
                    <a:pt x="15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6"/>
                    <a:pt x="3" y="1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9"/>
                    <a:pt x="5" y="21"/>
                    <a:pt x="4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5" y="32"/>
                    <a:pt x="5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6"/>
                    <a:pt x="2" y="36"/>
                    <a:pt x="2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2"/>
                    <a:pt x="6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0" y="41"/>
                    <a:pt x="11" y="42"/>
                    <a:pt x="12" y="43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7"/>
                    <a:pt x="11" y="4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6" y="50"/>
                    <a:pt x="16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2"/>
                    <a:pt x="23" y="52"/>
                    <a:pt x="24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9" y="52"/>
                    <a:pt x="29" y="52"/>
                    <a:pt x="29" y="51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1" y="48"/>
                    <a:pt x="32" y="47"/>
                    <a:pt x="34" y="4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0"/>
                    <a:pt x="36" y="50"/>
                    <a:pt x="37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2" y="47"/>
                    <a:pt x="42" y="47"/>
                    <a:pt x="41" y="46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1"/>
                    <a:pt x="43" y="40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2"/>
                    <a:pt x="47" y="42"/>
                    <a:pt x="48" y="41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6"/>
                    <a:pt x="50" y="36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3"/>
                    <a:pt x="48" y="31"/>
                    <a:pt x="48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2" y="30"/>
                    <a:pt x="52" y="29"/>
                    <a:pt x="52" y="29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3"/>
                    <a:pt x="52" y="23"/>
                    <a:pt x="51" y="23"/>
                  </a:cubicBezTo>
                  <a:close/>
                  <a:moveTo>
                    <a:pt x="26" y="40"/>
                  </a:moveTo>
                  <a:cubicBezTo>
                    <a:pt x="18" y="40"/>
                    <a:pt x="12" y="34"/>
                    <a:pt x="12" y="26"/>
                  </a:cubicBezTo>
                  <a:cubicBezTo>
                    <a:pt x="12" y="18"/>
                    <a:pt x="18" y="12"/>
                    <a:pt x="26" y="12"/>
                  </a:cubicBezTo>
                  <a:cubicBezTo>
                    <a:pt x="34" y="12"/>
                    <a:pt x="40" y="18"/>
                    <a:pt x="40" y="26"/>
                  </a:cubicBezTo>
                  <a:cubicBezTo>
                    <a:pt x="40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72" name="Freeform 149"/>
          <p:cNvSpPr>
            <a:spLocks/>
          </p:cNvSpPr>
          <p:nvPr/>
        </p:nvSpPr>
        <p:spPr bwMode="auto">
          <a:xfrm>
            <a:off x="4344035" y="1438436"/>
            <a:ext cx="230409" cy="225935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n-ea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5421139" y="2015818"/>
            <a:ext cx="233765" cy="145404"/>
            <a:chOff x="8292784" y="1202455"/>
            <a:chExt cx="311687" cy="193872"/>
          </a:xfrm>
          <a:solidFill>
            <a:schemeClr val="bg1"/>
          </a:solidFill>
        </p:grpSpPr>
        <p:sp>
          <p:nvSpPr>
            <p:cNvPr id="74" name="Freeform 151"/>
            <p:cNvSpPr>
              <a:spLocks/>
            </p:cNvSpPr>
            <p:nvPr/>
          </p:nvSpPr>
          <p:spPr bwMode="auto">
            <a:xfrm>
              <a:off x="8297258" y="1202455"/>
              <a:ext cx="299756" cy="123780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5" name="Freeform 152"/>
            <p:cNvSpPr>
              <a:spLocks noEditPoints="1"/>
            </p:cNvSpPr>
            <p:nvPr/>
          </p:nvSpPr>
          <p:spPr bwMode="auto">
            <a:xfrm>
              <a:off x="8292784" y="1221842"/>
              <a:ext cx="311687" cy="174485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0" y="2308190"/>
            <a:ext cx="4944622" cy="960410"/>
            <a:chOff x="0" y="3077587"/>
            <a:chExt cx="6592829" cy="1280546"/>
          </a:xfrm>
        </p:grpSpPr>
        <p:grpSp>
          <p:nvGrpSpPr>
            <p:cNvPr id="77" name="组合 76"/>
            <p:cNvGrpSpPr/>
            <p:nvPr/>
          </p:nvGrpSpPr>
          <p:grpSpPr>
            <a:xfrm>
              <a:off x="0" y="3077587"/>
              <a:ext cx="6592829" cy="1280546"/>
              <a:chOff x="0" y="3077587"/>
              <a:chExt cx="6592829" cy="1280546"/>
            </a:xfrm>
          </p:grpSpPr>
          <p:sp>
            <p:nvSpPr>
              <p:cNvPr id="79" name="Rectangle 1"/>
              <p:cNvSpPr/>
              <p:nvPr/>
            </p:nvSpPr>
            <p:spPr>
              <a:xfrm>
                <a:off x="0" y="3077587"/>
                <a:ext cx="5963177" cy="128054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80" name="Oval 122"/>
              <p:cNvSpPr/>
              <p:nvPr/>
            </p:nvSpPr>
            <p:spPr>
              <a:xfrm>
                <a:off x="5312279" y="3077587"/>
                <a:ext cx="1280550" cy="128054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2700" dirty="0">
                  <a:solidFill>
                    <a:srgbClr val="FFFFFF"/>
                  </a:solidFill>
                  <a:latin typeface="+mn-ea"/>
                </a:endParaRPr>
              </a:p>
            </p:txBody>
          </p:sp>
          <p:sp>
            <p:nvSpPr>
              <p:cNvPr id="81" name="Oval 123"/>
              <p:cNvSpPr/>
              <p:nvPr/>
            </p:nvSpPr>
            <p:spPr>
              <a:xfrm>
                <a:off x="5437623" y="3202931"/>
                <a:ext cx="1029862" cy="102985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2700" dirty="0">
                  <a:solidFill>
                    <a:schemeClr val="accent6"/>
                  </a:solidFill>
                  <a:latin typeface="+mn-ea"/>
                </a:endParaRPr>
              </a:p>
            </p:txBody>
          </p:sp>
          <p:sp>
            <p:nvSpPr>
              <p:cNvPr id="82" name="Text Placeholder 33"/>
              <p:cNvSpPr txBox="1">
                <a:spLocks/>
              </p:cNvSpPr>
              <p:nvPr/>
            </p:nvSpPr>
            <p:spPr>
              <a:xfrm>
                <a:off x="637880" y="3287124"/>
                <a:ext cx="4861879" cy="812408"/>
              </a:xfrm>
              <a:prstGeom prst="rect">
                <a:avLst/>
              </a:prstGeom>
            </p:spPr>
            <p:txBody>
              <a:bodyPr lIns="0" tIns="0" rIns="0" bIns="0" anchor="ctr"/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Neris Thin" panose="00000300000000000000" pitchFamily="50" charset="0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None/>
                </a:pPr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使用前要准备哪些内容？</a:t>
                </a:r>
                <a:endParaRPr lang="en-AU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78" name="Freeform 116"/>
            <p:cNvSpPr>
              <a:spLocks noEditPoints="1"/>
            </p:cNvSpPr>
            <p:nvPr/>
          </p:nvSpPr>
          <p:spPr bwMode="auto">
            <a:xfrm>
              <a:off x="5625103" y="3398807"/>
              <a:ext cx="684496" cy="603966"/>
            </a:xfrm>
            <a:custGeom>
              <a:avLst/>
              <a:gdLst>
                <a:gd name="T0" fmla="*/ 209 w 221"/>
                <a:gd name="T1" fmla="*/ 95 h 195"/>
                <a:gd name="T2" fmla="*/ 209 w 221"/>
                <a:gd name="T3" fmla="*/ 82 h 195"/>
                <a:gd name="T4" fmla="*/ 221 w 221"/>
                <a:gd name="T5" fmla="*/ 82 h 195"/>
                <a:gd name="T6" fmla="*/ 221 w 221"/>
                <a:gd name="T7" fmla="*/ 74 h 195"/>
                <a:gd name="T8" fmla="*/ 110 w 221"/>
                <a:gd name="T9" fmla="*/ 0 h 195"/>
                <a:gd name="T10" fmla="*/ 0 w 221"/>
                <a:gd name="T11" fmla="*/ 74 h 195"/>
                <a:gd name="T12" fmla="*/ 0 w 221"/>
                <a:gd name="T13" fmla="*/ 82 h 195"/>
                <a:gd name="T14" fmla="*/ 10 w 221"/>
                <a:gd name="T15" fmla="*/ 82 h 195"/>
                <a:gd name="T16" fmla="*/ 10 w 221"/>
                <a:gd name="T17" fmla="*/ 95 h 195"/>
                <a:gd name="T18" fmla="*/ 23 w 221"/>
                <a:gd name="T19" fmla="*/ 95 h 195"/>
                <a:gd name="T20" fmla="*/ 23 w 221"/>
                <a:gd name="T21" fmla="*/ 166 h 195"/>
                <a:gd name="T22" fmla="*/ 10 w 221"/>
                <a:gd name="T23" fmla="*/ 166 h 195"/>
                <a:gd name="T24" fmla="*/ 10 w 221"/>
                <a:gd name="T25" fmla="*/ 179 h 195"/>
                <a:gd name="T26" fmla="*/ 0 w 221"/>
                <a:gd name="T27" fmla="*/ 179 h 195"/>
                <a:gd name="T28" fmla="*/ 0 w 221"/>
                <a:gd name="T29" fmla="*/ 195 h 195"/>
                <a:gd name="T30" fmla="*/ 221 w 221"/>
                <a:gd name="T31" fmla="*/ 195 h 195"/>
                <a:gd name="T32" fmla="*/ 221 w 221"/>
                <a:gd name="T33" fmla="*/ 179 h 195"/>
                <a:gd name="T34" fmla="*/ 209 w 221"/>
                <a:gd name="T35" fmla="*/ 179 h 195"/>
                <a:gd name="T36" fmla="*/ 209 w 221"/>
                <a:gd name="T37" fmla="*/ 166 h 195"/>
                <a:gd name="T38" fmla="*/ 197 w 221"/>
                <a:gd name="T39" fmla="*/ 166 h 195"/>
                <a:gd name="T40" fmla="*/ 197 w 221"/>
                <a:gd name="T41" fmla="*/ 95 h 195"/>
                <a:gd name="T42" fmla="*/ 209 w 221"/>
                <a:gd name="T43" fmla="*/ 95 h 195"/>
                <a:gd name="T44" fmla="*/ 73 w 221"/>
                <a:gd name="T45" fmla="*/ 166 h 195"/>
                <a:gd name="T46" fmla="*/ 49 w 221"/>
                <a:gd name="T47" fmla="*/ 166 h 195"/>
                <a:gd name="T48" fmla="*/ 49 w 221"/>
                <a:gd name="T49" fmla="*/ 95 h 195"/>
                <a:gd name="T50" fmla="*/ 73 w 221"/>
                <a:gd name="T51" fmla="*/ 95 h 195"/>
                <a:gd name="T52" fmla="*/ 73 w 221"/>
                <a:gd name="T53" fmla="*/ 166 h 195"/>
                <a:gd name="T54" fmla="*/ 122 w 221"/>
                <a:gd name="T55" fmla="*/ 166 h 195"/>
                <a:gd name="T56" fmla="*/ 99 w 221"/>
                <a:gd name="T57" fmla="*/ 166 h 195"/>
                <a:gd name="T58" fmla="*/ 99 w 221"/>
                <a:gd name="T59" fmla="*/ 95 h 195"/>
                <a:gd name="T60" fmla="*/ 122 w 221"/>
                <a:gd name="T61" fmla="*/ 95 h 195"/>
                <a:gd name="T62" fmla="*/ 122 w 221"/>
                <a:gd name="T63" fmla="*/ 166 h 195"/>
                <a:gd name="T64" fmla="*/ 171 w 221"/>
                <a:gd name="T65" fmla="*/ 166 h 195"/>
                <a:gd name="T66" fmla="*/ 148 w 221"/>
                <a:gd name="T67" fmla="*/ 166 h 195"/>
                <a:gd name="T68" fmla="*/ 148 w 221"/>
                <a:gd name="T69" fmla="*/ 95 h 195"/>
                <a:gd name="T70" fmla="*/ 171 w 221"/>
                <a:gd name="T71" fmla="*/ 95 h 195"/>
                <a:gd name="T72" fmla="*/ 171 w 221"/>
                <a:gd name="T73" fmla="*/ 16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1" h="195">
                  <a:moveTo>
                    <a:pt x="209" y="95"/>
                  </a:moveTo>
                  <a:lnTo>
                    <a:pt x="209" y="82"/>
                  </a:lnTo>
                  <a:lnTo>
                    <a:pt x="221" y="82"/>
                  </a:lnTo>
                  <a:lnTo>
                    <a:pt x="221" y="74"/>
                  </a:lnTo>
                  <a:lnTo>
                    <a:pt x="110" y="0"/>
                  </a:lnTo>
                  <a:lnTo>
                    <a:pt x="0" y="74"/>
                  </a:lnTo>
                  <a:lnTo>
                    <a:pt x="0" y="82"/>
                  </a:lnTo>
                  <a:lnTo>
                    <a:pt x="10" y="82"/>
                  </a:lnTo>
                  <a:lnTo>
                    <a:pt x="10" y="95"/>
                  </a:lnTo>
                  <a:lnTo>
                    <a:pt x="23" y="95"/>
                  </a:lnTo>
                  <a:lnTo>
                    <a:pt x="23" y="166"/>
                  </a:lnTo>
                  <a:lnTo>
                    <a:pt x="10" y="166"/>
                  </a:lnTo>
                  <a:lnTo>
                    <a:pt x="10" y="179"/>
                  </a:lnTo>
                  <a:lnTo>
                    <a:pt x="0" y="179"/>
                  </a:lnTo>
                  <a:lnTo>
                    <a:pt x="0" y="195"/>
                  </a:lnTo>
                  <a:lnTo>
                    <a:pt x="221" y="195"/>
                  </a:lnTo>
                  <a:lnTo>
                    <a:pt x="221" y="179"/>
                  </a:lnTo>
                  <a:lnTo>
                    <a:pt x="209" y="179"/>
                  </a:lnTo>
                  <a:lnTo>
                    <a:pt x="209" y="166"/>
                  </a:lnTo>
                  <a:lnTo>
                    <a:pt x="197" y="166"/>
                  </a:lnTo>
                  <a:lnTo>
                    <a:pt x="197" y="95"/>
                  </a:lnTo>
                  <a:lnTo>
                    <a:pt x="209" y="95"/>
                  </a:lnTo>
                  <a:close/>
                  <a:moveTo>
                    <a:pt x="73" y="166"/>
                  </a:moveTo>
                  <a:lnTo>
                    <a:pt x="49" y="166"/>
                  </a:lnTo>
                  <a:lnTo>
                    <a:pt x="49" y="95"/>
                  </a:lnTo>
                  <a:lnTo>
                    <a:pt x="73" y="95"/>
                  </a:lnTo>
                  <a:lnTo>
                    <a:pt x="73" y="166"/>
                  </a:lnTo>
                  <a:close/>
                  <a:moveTo>
                    <a:pt x="122" y="166"/>
                  </a:moveTo>
                  <a:lnTo>
                    <a:pt x="99" y="166"/>
                  </a:lnTo>
                  <a:lnTo>
                    <a:pt x="99" y="95"/>
                  </a:lnTo>
                  <a:lnTo>
                    <a:pt x="122" y="95"/>
                  </a:lnTo>
                  <a:lnTo>
                    <a:pt x="122" y="166"/>
                  </a:lnTo>
                  <a:close/>
                  <a:moveTo>
                    <a:pt x="171" y="166"/>
                  </a:moveTo>
                  <a:lnTo>
                    <a:pt x="148" y="166"/>
                  </a:lnTo>
                  <a:lnTo>
                    <a:pt x="148" y="95"/>
                  </a:lnTo>
                  <a:lnTo>
                    <a:pt x="171" y="95"/>
                  </a:lnTo>
                  <a:lnTo>
                    <a:pt x="171" y="16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4320439" y="3923335"/>
            <a:ext cx="301993" cy="248306"/>
            <a:chOff x="5108575" y="3992563"/>
            <a:chExt cx="428625" cy="352426"/>
          </a:xfrm>
          <a:solidFill>
            <a:schemeClr val="bg1"/>
          </a:solidFill>
        </p:grpSpPr>
        <p:sp>
          <p:nvSpPr>
            <p:cNvPr id="84" name="Freeform 223"/>
            <p:cNvSpPr>
              <a:spLocks/>
            </p:cNvSpPr>
            <p:nvPr/>
          </p:nvSpPr>
          <p:spPr bwMode="auto">
            <a:xfrm>
              <a:off x="5108575" y="3998913"/>
              <a:ext cx="201613" cy="106363"/>
            </a:xfrm>
            <a:custGeom>
              <a:avLst/>
              <a:gdLst>
                <a:gd name="T0" fmla="*/ 127 w 127"/>
                <a:gd name="T1" fmla="*/ 30 h 67"/>
                <a:gd name="T2" fmla="*/ 93 w 127"/>
                <a:gd name="T3" fmla="*/ 0 h 67"/>
                <a:gd name="T4" fmla="*/ 0 w 127"/>
                <a:gd name="T5" fmla="*/ 36 h 67"/>
                <a:gd name="T6" fmla="*/ 35 w 127"/>
                <a:gd name="T7" fmla="*/ 67 h 67"/>
                <a:gd name="T8" fmla="*/ 127 w 127"/>
                <a:gd name="T9" fmla="*/ 3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7">
                  <a:moveTo>
                    <a:pt x="127" y="30"/>
                  </a:moveTo>
                  <a:lnTo>
                    <a:pt x="93" y="0"/>
                  </a:lnTo>
                  <a:lnTo>
                    <a:pt x="0" y="36"/>
                  </a:lnTo>
                  <a:lnTo>
                    <a:pt x="35" y="67"/>
                  </a:lnTo>
                  <a:lnTo>
                    <a:pt x="127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5" name="Freeform 224"/>
            <p:cNvSpPr>
              <a:spLocks/>
            </p:cNvSpPr>
            <p:nvPr/>
          </p:nvSpPr>
          <p:spPr bwMode="auto">
            <a:xfrm>
              <a:off x="5324475" y="4168776"/>
              <a:ext cx="147638" cy="176213"/>
            </a:xfrm>
            <a:custGeom>
              <a:avLst/>
              <a:gdLst>
                <a:gd name="T0" fmla="*/ 0 w 93"/>
                <a:gd name="T1" fmla="*/ 0 h 111"/>
                <a:gd name="T2" fmla="*/ 0 w 93"/>
                <a:gd name="T3" fmla="*/ 111 h 111"/>
                <a:gd name="T4" fmla="*/ 93 w 93"/>
                <a:gd name="T5" fmla="*/ 73 h 111"/>
                <a:gd name="T6" fmla="*/ 93 w 93"/>
                <a:gd name="T7" fmla="*/ 15 h 111"/>
                <a:gd name="T8" fmla="*/ 41 w 93"/>
                <a:gd name="T9" fmla="*/ 37 h 111"/>
                <a:gd name="T10" fmla="*/ 0 w 93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11">
                  <a:moveTo>
                    <a:pt x="0" y="0"/>
                  </a:moveTo>
                  <a:lnTo>
                    <a:pt x="0" y="111"/>
                  </a:lnTo>
                  <a:lnTo>
                    <a:pt x="93" y="73"/>
                  </a:lnTo>
                  <a:lnTo>
                    <a:pt x="93" y="15"/>
                  </a:lnTo>
                  <a:lnTo>
                    <a:pt x="41" y="3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6" name="Freeform 225"/>
            <p:cNvSpPr>
              <a:spLocks/>
            </p:cNvSpPr>
            <p:nvPr/>
          </p:nvSpPr>
          <p:spPr bwMode="auto">
            <a:xfrm>
              <a:off x="5334000" y="4110038"/>
              <a:ext cx="203200" cy="104775"/>
            </a:xfrm>
            <a:custGeom>
              <a:avLst/>
              <a:gdLst>
                <a:gd name="T0" fmla="*/ 0 w 128"/>
                <a:gd name="T1" fmla="*/ 36 h 66"/>
                <a:gd name="T2" fmla="*/ 36 w 128"/>
                <a:gd name="T3" fmla="*/ 66 h 66"/>
                <a:gd name="T4" fmla="*/ 128 w 128"/>
                <a:gd name="T5" fmla="*/ 29 h 66"/>
                <a:gd name="T6" fmla="*/ 93 w 128"/>
                <a:gd name="T7" fmla="*/ 0 h 66"/>
                <a:gd name="T8" fmla="*/ 0 w 128"/>
                <a:gd name="T9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6">
                  <a:moveTo>
                    <a:pt x="0" y="36"/>
                  </a:moveTo>
                  <a:lnTo>
                    <a:pt x="36" y="66"/>
                  </a:lnTo>
                  <a:lnTo>
                    <a:pt x="128" y="29"/>
                  </a:lnTo>
                  <a:lnTo>
                    <a:pt x="93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7" name="Freeform 226"/>
            <p:cNvSpPr>
              <a:spLocks/>
            </p:cNvSpPr>
            <p:nvPr/>
          </p:nvSpPr>
          <p:spPr bwMode="auto">
            <a:xfrm>
              <a:off x="5319713" y="3992563"/>
              <a:ext cx="203200" cy="109538"/>
            </a:xfrm>
            <a:custGeom>
              <a:avLst/>
              <a:gdLst>
                <a:gd name="T0" fmla="*/ 128 w 128"/>
                <a:gd name="T1" fmla="*/ 36 h 69"/>
                <a:gd name="T2" fmla="*/ 35 w 128"/>
                <a:gd name="T3" fmla="*/ 0 h 69"/>
                <a:gd name="T4" fmla="*/ 0 w 128"/>
                <a:gd name="T5" fmla="*/ 32 h 69"/>
                <a:gd name="T6" fmla="*/ 93 w 128"/>
                <a:gd name="T7" fmla="*/ 69 h 69"/>
                <a:gd name="T8" fmla="*/ 128 w 128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9">
                  <a:moveTo>
                    <a:pt x="128" y="36"/>
                  </a:moveTo>
                  <a:lnTo>
                    <a:pt x="35" y="0"/>
                  </a:lnTo>
                  <a:lnTo>
                    <a:pt x="0" y="32"/>
                  </a:lnTo>
                  <a:lnTo>
                    <a:pt x="93" y="69"/>
                  </a:lnTo>
                  <a:lnTo>
                    <a:pt x="12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8" name="Freeform 227"/>
            <p:cNvSpPr>
              <a:spLocks/>
            </p:cNvSpPr>
            <p:nvPr/>
          </p:nvSpPr>
          <p:spPr bwMode="auto">
            <a:xfrm>
              <a:off x="5165725" y="4181476"/>
              <a:ext cx="147638" cy="163513"/>
            </a:xfrm>
            <a:custGeom>
              <a:avLst/>
              <a:gdLst>
                <a:gd name="T0" fmla="*/ 0 w 93"/>
                <a:gd name="T1" fmla="*/ 11 h 103"/>
                <a:gd name="T2" fmla="*/ 0 w 93"/>
                <a:gd name="T3" fmla="*/ 65 h 103"/>
                <a:gd name="T4" fmla="*/ 93 w 93"/>
                <a:gd name="T5" fmla="*/ 103 h 103"/>
                <a:gd name="T6" fmla="*/ 93 w 93"/>
                <a:gd name="T7" fmla="*/ 0 h 103"/>
                <a:gd name="T8" fmla="*/ 57 w 93"/>
                <a:gd name="T9" fmla="*/ 34 h 103"/>
                <a:gd name="T10" fmla="*/ 0 w 93"/>
                <a:gd name="T11" fmla="*/ 1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103">
                  <a:moveTo>
                    <a:pt x="0" y="11"/>
                  </a:moveTo>
                  <a:lnTo>
                    <a:pt x="0" y="65"/>
                  </a:lnTo>
                  <a:lnTo>
                    <a:pt x="93" y="103"/>
                  </a:lnTo>
                  <a:lnTo>
                    <a:pt x="93" y="0"/>
                  </a:lnTo>
                  <a:lnTo>
                    <a:pt x="57" y="34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9" name="Freeform 228"/>
            <p:cNvSpPr>
              <a:spLocks/>
            </p:cNvSpPr>
            <p:nvPr/>
          </p:nvSpPr>
          <p:spPr bwMode="auto">
            <a:xfrm>
              <a:off x="5108575" y="4114801"/>
              <a:ext cx="200025" cy="109538"/>
            </a:xfrm>
            <a:custGeom>
              <a:avLst/>
              <a:gdLst>
                <a:gd name="T0" fmla="*/ 126 w 126"/>
                <a:gd name="T1" fmla="*/ 36 h 69"/>
                <a:gd name="T2" fmla="*/ 33 w 126"/>
                <a:gd name="T3" fmla="*/ 0 h 69"/>
                <a:gd name="T4" fmla="*/ 0 w 126"/>
                <a:gd name="T5" fmla="*/ 31 h 69"/>
                <a:gd name="T6" fmla="*/ 91 w 126"/>
                <a:gd name="T7" fmla="*/ 69 h 69"/>
                <a:gd name="T8" fmla="*/ 126 w 126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9">
                  <a:moveTo>
                    <a:pt x="126" y="36"/>
                  </a:moveTo>
                  <a:lnTo>
                    <a:pt x="33" y="0"/>
                  </a:lnTo>
                  <a:lnTo>
                    <a:pt x="0" y="31"/>
                  </a:lnTo>
                  <a:lnTo>
                    <a:pt x="91" y="69"/>
                  </a:lnTo>
                  <a:lnTo>
                    <a:pt x="12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542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541" y="1047280"/>
            <a:ext cx="6015045" cy="217254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620541" y="1047281"/>
            <a:ext cx="6141944" cy="34686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小结：制作原始凭证的操作步骤</a:t>
            </a:r>
            <a:endParaRPr lang="en-US" altLang="zh-CN" dirty="0">
              <a:solidFill>
                <a:srgbClr val="FF0000"/>
              </a:solidFill>
              <a:latin typeface="等线" pitchFamily="2" charset="-122"/>
              <a:ea typeface="等线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设置企业档案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查找并使用模板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填制原始凭证内容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生成原始凭证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通过我的票据对原始凭证二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次修改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教学应用示例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grpSp>
        <p:nvGrpSpPr>
          <p:cNvPr id="5" name="Group 105"/>
          <p:cNvGrpSpPr/>
          <p:nvPr/>
        </p:nvGrpSpPr>
        <p:grpSpPr>
          <a:xfrm>
            <a:off x="716567" y="1801639"/>
            <a:ext cx="1614925" cy="2635275"/>
            <a:chOff x="1329497" y="2817148"/>
            <a:chExt cx="2153233" cy="3132078"/>
          </a:xfrm>
        </p:grpSpPr>
        <p:sp>
          <p:nvSpPr>
            <p:cNvPr id="6" name="Flowchart: Process 2354"/>
            <p:cNvSpPr/>
            <p:nvPr/>
          </p:nvSpPr>
          <p:spPr>
            <a:xfrm>
              <a:off x="1329497" y="2817148"/>
              <a:ext cx="2153233" cy="3132078"/>
            </a:xfrm>
            <a:prstGeom prst="flowChartProcess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100">
                <a:latin typeface="+mn-ea"/>
              </a:endParaRPr>
            </a:p>
          </p:txBody>
        </p:sp>
        <p:sp>
          <p:nvSpPr>
            <p:cNvPr id="7" name="Text Placeholder 32"/>
            <p:cNvSpPr txBox="1">
              <a:spLocks/>
            </p:cNvSpPr>
            <p:nvPr/>
          </p:nvSpPr>
          <p:spPr>
            <a:xfrm flipH="1">
              <a:off x="1533412" y="3667271"/>
              <a:ext cx="1726361" cy="1344658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2019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年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6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月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1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日，北京盛达鞋业有限公司向北京鑫平贸易有限公司开出转账支票，金额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25 000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元，用于支付前欠货款</a:t>
              </a:r>
              <a:r>
                <a:rPr lang="zh-CN" altLang="en-US" sz="1200" dirty="0" smtClean="0">
                  <a:latin typeface="等线" pitchFamily="2" charset="-122"/>
                  <a:ea typeface="等线" pitchFamily="2" charset="-122"/>
                </a:rPr>
                <a:t>。</a:t>
              </a:r>
              <a:endParaRPr lang="en-US" altLang="zh-CN" sz="1200" dirty="0"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9" name="Group 119"/>
          <p:cNvGrpSpPr/>
          <p:nvPr/>
        </p:nvGrpSpPr>
        <p:grpSpPr>
          <a:xfrm>
            <a:off x="716566" y="1047281"/>
            <a:ext cx="1614926" cy="1310699"/>
            <a:chOff x="1329496" y="1811338"/>
            <a:chExt cx="2153234" cy="1747598"/>
          </a:xfrm>
          <a:solidFill>
            <a:schemeClr val="bg1">
              <a:lumMod val="65000"/>
            </a:schemeClr>
          </a:solidFill>
        </p:grpSpPr>
        <p:sp>
          <p:nvSpPr>
            <p:cNvPr id="10" name="Pentagon 120"/>
            <p:cNvSpPr/>
            <p:nvPr/>
          </p:nvSpPr>
          <p:spPr>
            <a:xfrm rot="5400000">
              <a:off x="1554418" y="1586418"/>
              <a:ext cx="1703388" cy="2153232"/>
            </a:xfrm>
            <a:prstGeom prst="homePlate">
              <a:avLst>
                <a:gd name="adj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12" name="Rectangle 121"/>
            <p:cNvSpPr/>
            <p:nvPr/>
          </p:nvSpPr>
          <p:spPr>
            <a:xfrm>
              <a:off x="1714897" y="2327830"/>
              <a:ext cx="1339397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n-US" sz="5400" dirty="0">
                  <a:solidFill>
                    <a:schemeClr val="bg1"/>
                  </a:solidFill>
                  <a:latin typeface="+mn-ea"/>
                </a:rPr>
                <a:t>1</a:t>
              </a:r>
              <a:endParaRPr lang="en-US" sz="5400" dirty="0">
                <a:latin typeface="+mn-ea"/>
              </a:endParaRPr>
            </a:p>
          </p:txBody>
        </p:sp>
        <p:sp>
          <p:nvSpPr>
            <p:cNvPr id="13" name="Flowchart: Process 2357"/>
            <p:cNvSpPr/>
            <p:nvPr/>
          </p:nvSpPr>
          <p:spPr>
            <a:xfrm>
              <a:off x="1329497" y="1811338"/>
              <a:ext cx="2153233" cy="374377"/>
            </a:xfrm>
            <a:prstGeom prst="flowChartProcess">
              <a:avLst/>
            </a:prstGeom>
            <a:solidFill>
              <a:schemeClr val="tx1">
                <a:lumMod val="95000"/>
                <a:lumOff val="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教学应用</a:t>
              </a:r>
              <a:endParaRPr lang="en-US" dirty="0">
                <a:latin typeface="+mn-ea"/>
              </a:endParaRPr>
            </a:p>
          </p:txBody>
        </p:sp>
      </p:grpSp>
      <p:sp>
        <p:nvSpPr>
          <p:cNvPr id="14" name="Rounded Rectangle 123"/>
          <p:cNvSpPr/>
          <p:nvPr/>
        </p:nvSpPr>
        <p:spPr>
          <a:xfrm>
            <a:off x="844433" y="3957807"/>
            <a:ext cx="1344919" cy="33442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+mn-ea"/>
              </a:rPr>
              <a:t>制作原始凭证</a:t>
            </a:r>
            <a:endParaRPr lang="id-ID" altLang="zh-CN" sz="12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1327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188" y="1047282"/>
            <a:ext cx="6005321" cy="314200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620541" y="1047282"/>
            <a:ext cx="6001966" cy="33896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小结：审核原始凭证的操作步骤</a:t>
            </a:r>
            <a:endParaRPr lang="en-US" altLang="zh-CN" dirty="0">
              <a:solidFill>
                <a:srgbClr val="FF0000"/>
              </a:solidFill>
              <a:latin typeface="等线" pitchFamily="2" charset="-122"/>
              <a:ea typeface="等线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查找并使用模板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填制原始凭证内容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克隆单据</a:t>
            </a:r>
            <a:endParaRPr lang="en-US" altLang="zh-CN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去掉“快捷输入”，录入待审核内容</a:t>
            </a:r>
            <a:endParaRPr lang="en-US" altLang="zh-CN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生成原始凭证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教学应用示例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p:grpSp>
        <p:nvGrpSpPr>
          <p:cNvPr id="16" name="Group 102"/>
          <p:cNvGrpSpPr/>
          <p:nvPr/>
        </p:nvGrpSpPr>
        <p:grpSpPr>
          <a:xfrm>
            <a:off x="713214" y="1801639"/>
            <a:ext cx="1614925" cy="2635275"/>
            <a:chOff x="3791139" y="2817148"/>
            <a:chExt cx="2153233" cy="3132078"/>
          </a:xfrm>
        </p:grpSpPr>
        <p:sp>
          <p:nvSpPr>
            <p:cNvPr id="17" name="Flowchart: Process 2347"/>
            <p:cNvSpPr/>
            <p:nvPr/>
          </p:nvSpPr>
          <p:spPr>
            <a:xfrm>
              <a:off x="3791139" y="2817148"/>
              <a:ext cx="2153233" cy="3132078"/>
            </a:xfrm>
            <a:prstGeom prst="flowChartProcess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700">
                <a:latin typeface="+mn-ea"/>
              </a:endParaRPr>
            </a:p>
          </p:txBody>
        </p:sp>
        <p:sp>
          <p:nvSpPr>
            <p:cNvPr id="18" name="Text Placeholder 32"/>
            <p:cNvSpPr txBox="1">
              <a:spLocks/>
            </p:cNvSpPr>
            <p:nvPr/>
          </p:nvSpPr>
          <p:spPr>
            <a:xfrm flipH="1">
              <a:off x="3995054" y="3654921"/>
              <a:ext cx="1726361" cy="1344658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2019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年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6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月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19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日，北京盛达鞋业有限公司采购牛皮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200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平方尺，收到对方开来的增值税发票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1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张。</a:t>
              </a:r>
              <a:endParaRPr lang="en-US" altLang="zh-CN" sz="1200" dirty="0">
                <a:latin typeface="等线" pitchFamily="2" charset="-122"/>
                <a:ea typeface="等线" pitchFamily="2" charset="-122"/>
              </a:endParaRPr>
            </a:p>
            <a:p>
              <a:pPr marL="0" indent="0">
                <a:buNone/>
              </a:pPr>
              <a:r>
                <a:rPr lang="zh-CN" altLang="en-US" sz="1200" dirty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要求：审核发票</a:t>
              </a:r>
              <a:endParaRPr lang="en-US" altLang="zh-CN" sz="1200" dirty="0">
                <a:solidFill>
                  <a:srgbClr val="FF0000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19" name="Group 114"/>
          <p:cNvGrpSpPr/>
          <p:nvPr/>
        </p:nvGrpSpPr>
        <p:grpSpPr>
          <a:xfrm>
            <a:off x="713211" y="1047281"/>
            <a:ext cx="1614926" cy="1310699"/>
            <a:chOff x="3791138" y="1811338"/>
            <a:chExt cx="2153234" cy="174759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" name="Pentagon 115"/>
            <p:cNvSpPr/>
            <p:nvPr/>
          </p:nvSpPr>
          <p:spPr>
            <a:xfrm rot="5400000">
              <a:off x="4016060" y="1586418"/>
              <a:ext cx="1703388" cy="2153232"/>
            </a:xfrm>
            <a:prstGeom prst="homePlate">
              <a:avLst>
                <a:gd name="adj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21" name="Rectangle 116"/>
            <p:cNvSpPr/>
            <p:nvPr/>
          </p:nvSpPr>
          <p:spPr>
            <a:xfrm>
              <a:off x="4176539" y="2327830"/>
              <a:ext cx="1339397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5400" dirty="0">
                  <a:solidFill>
                    <a:schemeClr val="bg1"/>
                  </a:solidFill>
                  <a:latin typeface="+mn-ea"/>
                </a:rPr>
                <a:t>2</a:t>
              </a:r>
              <a:endParaRPr lang="en-US" sz="5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Flowchart: Process 2350"/>
            <p:cNvSpPr/>
            <p:nvPr/>
          </p:nvSpPr>
          <p:spPr>
            <a:xfrm>
              <a:off x="3791139" y="1811338"/>
              <a:ext cx="2153233" cy="374377"/>
            </a:xfrm>
            <a:prstGeom prst="flowChartProcess">
              <a:avLst/>
            </a:prstGeom>
            <a:solidFill>
              <a:schemeClr val="tx1">
                <a:lumMod val="95000"/>
                <a:lumOff val="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教学应用</a:t>
              </a:r>
              <a:endParaRPr lang="en-US" altLang="zh-CN" dirty="0">
                <a:latin typeface="+mn-ea"/>
              </a:endParaRPr>
            </a:p>
          </p:txBody>
        </p:sp>
      </p:grpSp>
      <p:sp>
        <p:nvSpPr>
          <p:cNvPr id="23" name="Rounded Rectangle 118"/>
          <p:cNvSpPr/>
          <p:nvPr/>
        </p:nvSpPr>
        <p:spPr>
          <a:xfrm>
            <a:off x="841079" y="3957807"/>
            <a:ext cx="1344919" cy="33442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latin typeface="+mn-ea"/>
              </a:rPr>
              <a:t>审核</a:t>
            </a:r>
            <a:r>
              <a:rPr lang="zh-CN" altLang="en-US" sz="1200" b="1" dirty="0" smtClean="0">
                <a:latin typeface="+mn-ea"/>
              </a:rPr>
              <a:t>原始凭证</a:t>
            </a:r>
            <a:endParaRPr lang="id-ID" sz="1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26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277" y="1047280"/>
            <a:ext cx="4481271" cy="180038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教学应用示例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grpSp>
        <p:nvGrpSpPr>
          <p:cNvPr id="16" name="Group 99"/>
          <p:cNvGrpSpPr/>
          <p:nvPr/>
        </p:nvGrpSpPr>
        <p:grpSpPr>
          <a:xfrm>
            <a:off x="720263" y="1801639"/>
            <a:ext cx="1614925" cy="2635275"/>
            <a:chOff x="6252779" y="2817148"/>
            <a:chExt cx="2153233" cy="3132078"/>
          </a:xfrm>
        </p:grpSpPr>
        <p:sp>
          <p:nvSpPr>
            <p:cNvPr id="17" name="Flowchart: Process 2340"/>
            <p:cNvSpPr/>
            <p:nvPr/>
          </p:nvSpPr>
          <p:spPr>
            <a:xfrm>
              <a:off x="6252779" y="2817148"/>
              <a:ext cx="2153233" cy="3132078"/>
            </a:xfrm>
            <a:prstGeom prst="flowChartProcess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700">
                <a:latin typeface="+mn-ea"/>
              </a:endParaRPr>
            </a:p>
          </p:txBody>
        </p:sp>
        <p:sp>
          <p:nvSpPr>
            <p:cNvPr id="18" name="Text Placeholder 32"/>
            <p:cNvSpPr txBox="1">
              <a:spLocks/>
            </p:cNvSpPr>
            <p:nvPr/>
          </p:nvSpPr>
          <p:spPr>
            <a:xfrm flipH="1">
              <a:off x="6456694" y="3654921"/>
              <a:ext cx="1726361" cy="1344658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2019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年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6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月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10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日，出纳开出转账支票，金额</a:t>
              </a:r>
              <a:r>
                <a:rPr lang="en-US" altLang="zh-CN" sz="1200" dirty="0">
                  <a:latin typeface="等线" pitchFamily="2" charset="-122"/>
                  <a:ea typeface="等线" pitchFamily="2" charset="-122"/>
                </a:rPr>
                <a:t>95800</a:t>
              </a:r>
              <a:r>
                <a:rPr lang="zh-CN" altLang="en-US" sz="1200" dirty="0">
                  <a:latin typeface="等线" pitchFamily="2" charset="-122"/>
                  <a:ea typeface="等线" pitchFamily="2" charset="-122"/>
                </a:rPr>
                <a:t>元，用于发放工资。</a:t>
              </a:r>
              <a:endParaRPr lang="en-US" altLang="zh-CN" sz="1200" dirty="0">
                <a:latin typeface="等线" pitchFamily="2" charset="-122"/>
                <a:ea typeface="等线" pitchFamily="2" charset="-122"/>
              </a:endParaRPr>
            </a:p>
            <a:p>
              <a:pPr marL="0" indent="0">
                <a:buNone/>
              </a:pPr>
              <a:r>
                <a:rPr lang="zh-CN" altLang="en-US" sz="1200" dirty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要求：制作经济业务实训试题</a:t>
              </a:r>
              <a:endParaRPr lang="en-US" altLang="zh-CN" sz="1200" dirty="0"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19" name="Group 108"/>
          <p:cNvGrpSpPr/>
          <p:nvPr/>
        </p:nvGrpSpPr>
        <p:grpSpPr>
          <a:xfrm>
            <a:off x="720259" y="1047281"/>
            <a:ext cx="1614926" cy="1310699"/>
            <a:chOff x="6252778" y="1811338"/>
            <a:chExt cx="2153234" cy="1747598"/>
          </a:xfrm>
        </p:grpSpPr>
        <p:sp>
          <p:nvSpPr>
            <p:cNvPr id="20" name="Pentagon 109"/>
            <p:cNvSpPr/>
            <p:nvPr/>
          </p:nvSpPr>
          <p:spPr>
            <a:xfrm rot="5400000">
              <a:off x="6477700" y="1586418"/>
              <a:ext cx="1703388" cy="2153232"/>
            </a:xfrm>
            <a:prstGeom prst="homePlate">
              <a:avLst>
                <a:gd name="adj" fmla="val 8077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21" name="Rectangle 111"/>
            <p:cNvSpPr/>
            <p:nvPr/>
          </p:nvSpPr>
          <p:spPr>
            <a:xfrm>
              <a:off x="6638179" y="2327830"/>
              <a:ext cx="1339397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AU" sz="5400" dirty="0">
                  <a:solidFill>
                    <a:schemeClr val="bg1"/>
                  </a:solidFill>
                  <a:latin typeface="+mn-ea"/>
                </a:rPr>
                <a:t>3</a:t>
              </a:r>
              <a:endParaRPr lang="en-US" sz="5400" dirty="0">
                <a:latin typeface="+mn-ea"/>
              </a:endParaRPr>
            </a:p>
          </p:txBody>
        </p:sp>
        <p:sp>
          <p:nvSpPr>
            <p:cNvPr id="22" name="Flowchart: Process 2343"/>
            <p:cNvSpPr/>
            <p:nvPr/>
          </p:nvSpPr>
          <p:spPr>
            <a:xfrm>
              <a:off x="6252779" y="1811338"/>
              <a:ext cx="2153233" cy="374377"/>
            </a:xfrm>
            <a:prstGeom prst="flowChartProcess">
              <a:avLst/>
            </a:prstGeom>
            <a:solidFill>
              <a:schemeClr val="tx1">
                <a:lumMod val="85000"/>
                <a:lumOff val="1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教学应用</a:t>
              </a:r>
              <a:endParaRPr lang="en-US" altLang="zh-CN" dirty="0">
                <a:latin typeface="+mn-ea"/>
              </a:endParaRPr>
            </a:p>
          </p:txBody>
        </p:sp>
      </p:grpSp>
      <p:sp>
        <p:nvSpPr>
          <p:cNvPr id="23" name="Rounded Rectangle 113"/>
          <p:cNvSpPr/>
          <p:nvPr/>
        </p:nvSpPr>
        <p:spPr>
          <a:xfrm>
            <a:off x="848127" y="3957807"/>
            <a:ext cx="1344919" cy="33442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latin typeface="+mn-ea"/>
              </a:rPr>
              <a:t>经济业务制题</a:t>
            </a:r>
            <a:endParaRPr lang="id-ID" sz="1200" b="1" dirty="0">
              <a:latin typeface="+mn-ea"/>
            </a:endParaRPr>
          </a:p>
        </p:txBody>
      </p:sp>
      <p:pic>
        <p:nvPicPr>
          <p:cNvPr id="27" name="图片 2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289" y="1047280"/>
            <a:ext cx="1531230" cy="2100534"/>
          </a:xfrm>
          <a:prstGeom prst="rect">
            <a:avLst/>
          </a:prstGeom>
        </p:spPr>
      </p:pic>
      <p:pic>
        <p:nvPicPr>
          <p:cNvPr id="28" name="图片 2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277" y="2648293"/>
            <a:ext cx="4451987" cy="178862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639293" y="1047282"/>
            <a:ext cx="5983215" cy="33896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小结：制作经济业务实训</a:t>
            </a:r>
            <a:r>
              <a:rPr lang="zh-CN" altLang="en-US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试题操作步骤</a:t>
            </a:r>
            <a:endParaRPr lang="en-US" altLang="zh-CN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添加背景单据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添加答题单据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制作答案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设置判分点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模拟测试</a:t>
            </a:r>
            <a:endParaRPr lang="en-US" altLang="zh-CN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600075" lvl="1" indent="-257175">
              <a:lnSpc>
                <a:spcPct val="150000"/>
              </a:lnSpc>
              <a:buFont typeface="+mj-lt"/>
              <a:buAutoNum type="arabicPeriod"/>
            </a:pP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资源导出</a:t>
            </a:r>
          </a:p>
        </p:txBody>
      </p:sp>
    </p:spTree>
    <p:extLst>
      <p:ext uri="{BB962C8B-B14F-4D97-AF65-F5344CB8AC3E}">
        <p14:creationId xmlns:p14="http://schemas.microsoft.com/office/powerpoint/2010/main" val="279209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727305" y="1850741"/>
            <a:ext cx="1614925" cy="2635275"/>
            <a:chOff x="6805979" y="1801638"/>
            <a:chExt cx="1614925" cy="2635275"/>
          </a:xfrm>
        </p:grpSpPr>
        <p:sp>
          <p:nvSpPr>
            <p:cNvPr id="14" name="Flowchart: Process 2361"/>
            <p:cNvSpPr/>
            <p:nvPr/>
          </p:nvSpPr>
          <p:spPr>
            <a:xfrm>
              <a:off x="6805979" y="1801638"/>
              <a:ext cx="1614925" cy="2635275"/>
            </a:xfrm>
            <a:prstGeom prst="flowChartProcess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700">
                <a:latin typeface="+mn-ea"/>
              </a:endParaRPr>
            </a:p>
          </p:txBody>
        </p:sp>
        <p:sp>
          <p:nvSpPr>
            <p:cNvPr id="15" name="Text Placeholder 32"/>
            <p:cNvSpPr txBox="1">
              <a:spLocks/>
            </p:cNvSpPr>
            <p:nvPr/>
          </p:nvSpPr>
          <p:spPr>
            <a:xfrm flipH="1">
              <a:off x="6933843" y="2544817"/>
              <a:ext cx="1344919" cy="517321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600" dirty="0" smtClean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资源发布</a:t>
              </a:r>
              <a:endParaRPr lang="en-US" altLang="zh-CN" sz="1600" dirty="0">
                <a:latin typeface="等线" pitchFamily="2" charset="-122"/>
                <a:ea typeface="等线" pitchFamily="2" charset="-122"/>
              </a:endParaRPr>
            </a:p>
            <a:p>
              <a:pPr marL="0" indent="0" algn="ctr">
                <a:buNone/>
              </a:pPr>
              <a:r>
                <a:rPr lang="zh-CN" altLang="en-US" sz="1600" dirty="0" smtClean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组织学生实训</a:t>
              </a:r>
              <a:endParaRPr lang="en-US" altLang="zh-CN" sz="1600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教学应用示例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grpSp>
        <p:nvGrpSpPr>
          <p:cNvPr id="29" name="Group 124"/>
          <p:cNvGrpSpPr/>
          <p:nvPr/>
        </p:nvGrpSpPr>
        <p:grpSpPr>
          <a:xfrm>
            <a:off x="727303" y="1047281"/>
            <a:ext cx="1614926" cy="1310699"/>
            <a:chOff x="8714415" y="1811338"/>
            <a:chExt cx="2153234" cy="174759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" name="Pentagon 125"/>
            <p:cNvSpPr/>
            <p:nvPr/>
          </p:nvSpPr>
          <p:spPr>
            <a:xfrm rot="5400000">
              <a:off x="8939337" y="1586418"/>
              <a:ext cx="1703388" cy="2153232"/>
            </a:xfrm>
            <a:prstGeom prst="homePlate">
              <a:avLst>
                <a:gd name="adj" fmla="val 807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31" name="Rectangle 126"/>
            <p:cNvSpPr/>
            <p:nvPr/>
          </p:nvSpPr>
          <p:spPr>
            <a:xfrm>
              <a:off x="9099816" y="2327830"/>
              <a:ext cx="1339397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n-AU" sz="5400" dirty="0">
                  <a:solidFill>
                    <a:srgbClr val="FFFFFF"/>
                  </a:solidFill>
                  <a:latin typeface="+mn-ea"/>
                </a:rPr>
                <a:t>4</a:t>
              </a:r>
              <a:endParaRPr lang="en-US" sz="5400" dirty="0">
                <a:latin typeface="+mn-ea"/>
              </a:endParaRPr>
            </a:p>
          </p:txBody>
        </p:sp>
        <p:sp>
          <p:nvSpPr>
            <p:cNvPr id="32" name="Flowchart: Process 2364"/>
            <p:cNvSpPr/>
            <p:nvPr/>
          </p:nvSpPr>
          <p:spPr>
            <a:xfrm>
              <a:off x="8714416" y="1811338"/>
              <a:ext cx="2153233" cy="374377"/>
            </a:xfrm>
            <a:prstGeom prst="flowChartProcess">
              <a:avLst/>
            </a:prstGeom>
            <a:solidFill>
              <a:srgbClr val="0D0D0D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教学应用</a:t>
              </a:r>
              <a:endParaRPr lang="en-US" altLang="zh-CN" dirty="0">
                <a:latin typeface="+mn-ea"/>
              </a:endParaRPr>
            </a:p>
          </p:txBody>
        </p:sp>
      </p:grpSp>
      <p:sp>
        <p:nvSpPr>
          <p:cNvPr id="33" name="Rounded Rectangle 128"/>
          <p:cNvSpPr/>
          <p:nvPr/>
        </p:nvSpPr>
        <p:spPr>
          <a:xfrm>
            <a:off x="855168" y="3957807"/>
            <a:ext cx="1344919" cy="33442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latin typeface="+mn-ea"/>
              </a:rPr>
              <a:t>学生练习</a:t>
            </a:r>
            <a:endParaRPr lang="id-ID" sz="1200" b="1" dirty="0">
              <a:latin typeface="+mn-ea"/>
            </a:endParaRPr>
          </a:p>
        </p:txBody>
      </p:sp>
      <p:pic>
        <p:nvPicPr>
          <p:cNvPr id="19" name="图片 18"/>
          <p:cNvPicPr/>
          <p:nvPr/>
        </p:nvPicPr>
        <p:blipFill>
          <a:blip r:embed="rId3"/>
          <a:stretch>
            <a:fillRect/>
          </a:stretch>
        </p:blipFill>
        <p:spPr>
          <a:xfrm>
            <a:off x="2631279" y="1062749"/>
            <a:ext cx="5991228" cy="262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2639293" y="1047282"/>
            <a:ext cx="5983215" cy="33896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2.</a:t>
            </a:r>
            <a:r>
              <a:rPr lang="zh-CN" altLang="en-US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发布到教学平台和无纸化考试平台</a:t>
            </a:r>
            <a:endParaRPr lang="en-US" altLang="zh-CN" dirty="0" smtClean="0">
              <a:solidFill>
                <a:srgbClr val="FF0000"/>
              </a:solidFill>
              <a:latin typeface="等线" pitchFamily="2" charset="-122"/>
              <a:ea typeface="等线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2-1</a:t>
            </a:r>
            <a:r>
              <a:rPr lang="zh-CN" altLang="en-US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从会计票据工厂中发布资源</a:t>
            </a:r>
            <a:r>
              <a:rPr lang="en-US" altLang="zh-CN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(</a:t>
            </a:r>
            <a:r>
              <a:rPr lang="zh-CN" altLang="en-US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单题和套卷发布方式）</a:t>
            </a:r>
            <a:endParaRPr lang="en-US" altLang="zh-CN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36023" y="1923679"/>
            <a:ext cx="5144833" cy="2515281"/>
            <a:chOff x="2636021" y="1923678"/>
            <a:chExt cx="5144833" cy="2515281"/>
          </a:xfrm>
        </p:grpSpPr>
        <p:pic>
          <p:nvPicPr>
            <p:cNvPr id="21" name="图片 20"/>
            <p:cNvPicPr/>
            <p:nvPr/>
          </p:nvPicPr>
          <p:blipFill rotWithShape="1">
            <a:blip r:embed="rId3"/>
            <a:srcRect r="4052" b="5877"/>
            <a:stretch/>
          </p:blipFill>
          <p:spPr bwMode="auto">
            <a:xfrm>
              <a:off x="2636021" y="1923678"/>
              <a:ext cx="5144833" cy="251528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4" name="Text Placeholder 32"/>
            <p:cNvSpPr txBox="1">
              <a:spLocks/>
            </p:cNvSpPr>
            <p:nvPr/>
          </p:nvSpPr>
          <p:spPr>
            <a:xfrm flipH="1">
              <a:off x="4535977" y="3607696"/>
              <a:ext cx="1344919" cy="517321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600" dirty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单</a:t>
              </a:r>
              <a:r>
                <a:rPr lang="zh-CN" altLang="en-US" sz="1600" dirty="0" smtClean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题发布</a:t>
              </a:r>
              <a:endParaRPr lang="en-US" altLang="zh-CN" sz="1600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27305" y="1850741"/>
            <a:ext cx="1614925" cy="2635275"/>
            <a:chOff x="6805979" y="1801638"/>
            <a:chExt cx="1614925" cy="2635275"/>
          </a:xfrm>
        </p:grpSpPr>
        <p:sp>
          <p:nvSpPr>
            <p:cNvPr id="14" name="Flowchart: Process 2361"/>
            <p:cNvSpPr/>
            <p:nvPr/>
          </p:nvSpPr>
          <p:spPr>
            <a:xfrm>
              <a:off x="6805979" y="1801638"/>
              <a:ext cx="1614925" cy="2635275"/>
            </a:xfrm>
            <a:prstGeom prst="flowChartProcess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700">
                <a:latin typeface="+mn-ea"/>
              </a:endParaRPr>
            </a:p>
          </p:txBody>
        </p:sp>
        <p:sp>
          <p:nvSpPr>
            <p:cNvPr id="15" name="Text Placeholder 32"/>
            <p:cNvSpPr txBox="1">
              <a:spLocks/>
            </p:cNvSpPr>
            <p:nvPr/>
          </p:nvSpPr>
          <p:spPr>
            <a:xfrm flipH="1">
              <a:off x="6933843" y="2544817"/>
              <a:ext cx="1344919" cy="517321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600" dirty="0" smtClean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资源发布</a:t>
              </a:r>
              <a:endParaRPr lang="en-US" altLang="zh-CN" sz="1600" dirty="0">
                <a:latin typeface="等线" pitchFamily="2" charset="-122"/>
                <a:ea typeface="等线" pitchFamily="2" charset="-122"/>
              </a:endParaRPr>
            </a:p>
            <a:p>
              <a:pPr marL="0" indent="0" algn="ctr">
                <a:buNone/>
              </a:pPr>
              <a:r>
                <a:rPr lang="zh-CN" altLang="en-US" sz="1600" dirty="0" smtClean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组织学生实训</a:t>
              </a:r>
              <a:endParaRPr lang="en-US" altLang="zh-CN" sz="1600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教学应用示例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grpSp>
        <p:nvGrpSpPr>
          <p:cNvPr id="29" name="Group 124"/>
          <p:cNvGrpSpPr/>
          <p:nvPr/>
        </p:nvGrpSpPr>
        <p:grpSpPr>
          <a:xfrm>
            <a:off x="727303" y="1047281"/>
            <a:ext cx="1614926" cy="1310699"/>
            <a:chOff x="8714415" y="1811338"/>
            <a:chExt cx="2153234" cy="174759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" name="Pentagon 125"/>
            <p:cNvSpPr/>
            <p:nvPr/>
          </p:nvSpPr>
          <p:spPr>
            <a:xfrm rot="5400000">
              <a:off x="8939337" y="1586418"/>
              <a:ext cx="1703388" cy="2153232"/>
            </a:xfrm>
            <a:prstGeom prst="homePlate">
              <a:avLst>
                <a:gd name="adj" fmla="val 807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31" name="Rectangle 126"/>
            <p:cNvSpPr/>
            <p:nvPr/>
          </p:nvSpPr>
          <p:spPr>
            <a:xfrm>
              <a:off x="9099816" y="2327830"/>
              <a:ext cx="1339397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n-AU" sz="5400" dirty="0">
                  <a:solidFill>
                    <a:srgbClr val="FFFFFF"/>
                  </a:solidFill>
                  <a:latin typeface="+mn-ea"/>
                </a:rPr>
                <a:t>4</a:t>
              </a:r>
              <a:endParaRPr lang="en-US" sz="5400" dirty="0">
                <a:latin typeface="+mn-ea"/>
              </a:endParaRPr>
            </a:p>
          </p:txBody>
        </p:sp>
        <p:sp>
          <p:nvSpPr>
            <p:cNvPr id="32" name="Flowchart: Process 2364"/>
            <p:cNvSpPr/>
            <p:nvPr/>
          </p:nvSpPr>
          <p:spPr>
            <a:xfrm>
              <a:off x="8714416" y="1811338"/>
              <a:ext cx="2153233" cy="374377"/>
            </a:xfrm>
            <a:prstGeom prst="flowChartProcess">
              <a:avLst/>
            </a:prstGeom>
            <a:solidFill>
              <a:srgbClr val="0D0D0D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教学应用</a:t>
              </a:r>
              <a:endParaRPr lang="en-US" altLang="zh-CN" dirty="0">
                <a:latin typeface="+mn-ea"/>
              </a:endParaRPr>
            </a:p>
          </p:txBody>
        </p:sp>
      </p:grpSp>
      <p:sp>
        <p:nvSpPr>
          <p:cNvPr id="33" name="Rounded Rectangle 128"/>
          <p:cNvSpPr/>
          <p:nvPr/>
        </p:nvSpPr>
        <p:spPr>
          <a:xfrm>
            <a:off x="855168" y="3957807"/>
            <a:ext cx="1344919" cy="33442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latin typeface="+mn-ea"/>
              </a:rPr>
              <a:t>学生练习</a:t>
            </a:r>
            <a:endParaRPr lang="id-ID" sz="1200" b="1" dirty="0">
              <a:latin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059848" y="1924161"/>
            <a:ext cx="5559724" cy="2512758"/>
            <a:chOff x="3059848" y="1924161"/>
            <a:chExt cx="5559724" cy="2512758"/>
          </a:xfrm>
        </p:grpSpPr>
        <p:pic>
          <p:nvPicPr>
            <p:cNvPr id="23" name="图片 2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059848" y="1924161"/>
              <a:ext cx="5559724" cy="2512758"/>
            </a:xfrm>
            <a:prstGeom prst="rect">
              <a:avLst/>
            </a:prstGeom>
          </p:spPr>
        </p:pic>
        <p:sp>
          <p:nvSpPr>
            <p:cNvPr id="34" name="Text Placeholder 32"/>
            <p:cNvSpPr txBox="1">
              <a:spLocks/>
            </p:cNvSpPr>
            <p:nvPr/>
          </p:nvSpPr>
          <p:spPr>
            <a:xfrm flipH="1">
              <a:off x="5167250" y="3699146"/>
              <a:ext cx="1344919" cy="517321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600" dirty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套卷</a:t>
              </a:r>
              <a:r>
                <a:rPr lang="zh-CN" altLang="en-US" sz="1600" dirty="0" smtClean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发布</a:t>
              </a:r>
              <a:endParaRPr lang="en-US" altLang="zh-CN" sz="1600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271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2639293" y="1047282"/>
            <a:ext cx="5983215" cy="33896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2-2</a:t>
            </a:r>
            <a:r>
              <a:rPr lang="zh-CN" altLang="en-US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通过题库管理上传资源</a:t>
            </a:r>
            <a:endParaRPr lang="en-US" altLang="zh-CN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27305" y="1850741"/>
            <a:ext cx="1614925" cy="2635275"/>
            <a:chOff x="6805979" y="1801638"/>
            <a:chExt cx="1614925" cy="2635275"/>
          </a:xfrm>
        </p:grpSpPr>
        <p:sp>
          <p:nvSpPr>
            <p:cNvPr id="14" name="Flowchart: Process 2361"/>
            <p:cNvSpPr/>
            <p:nvPr/>
          </p:nvSpPr>
          <p:spPr>
            <a:xfrm>
              <a:off x="6805979" y="1801638"/>
              <a:ext cx="1614925" cy="2635275"/>
            </a:xfrm>
            <a:prstGeom prst="flowChartProcess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700">
                <a:latin typeface="+mn-ea"/>
              </a:endParaRPr>
            </a:p>
          </p:txBody>
        </p:sp>
        <p:sp>
          <p:nvSpPr>
            <p:cNvPr id="15" name="Text Placeholder 32"/>
            <p:cNvSpPr txBox="1">
              <a:spLocks/>
            </p:cNvSpPr>
            <p:nvPr/>
          </p:nvSpPr>
          <p:spPr>
            <a:xfrm flipH="1">
              <a:off x="6933843" y="2544817"/>
              <a:ext cx="1344919" cy="517321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600" dirty="0" smtClean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资源发布</a:t>
              </a:r>
              <a:endParaRPr lang="en-US" altLang="zh-CN" sz="1600" dirty="0">
                <a:latin typeface="等线" pitchFamily="2" charset="-122"/>
                <a:ea typeface="等线" pitchFamily="2" charset="-122"/>
              </a:endParaRPr>
            </a:p>
            <a:p>
              <a:pPr marL="0" indent="0" algn="ctr">
                <a:buNone/>
              </a:pPr>
              <a:r>
                <a:rPr lang="zh-CN" altLang="en-US" sz="1600" dirty="0" smtClean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组织学生实训</a:t>
              </a:r>
              <a:endParaRPr lang="en-US" altLang="zh-CN" sz="1600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教学应用示例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33</a:t>
            </a:fld>
            <a:endParaRPr lang="zh-CN" altLang="en-US" dirty="0"/>
          </a:p>
        </p:txBody>
      </p:sp>
      <p:grpSp>
        <p:nvGrpSpPr>
          <p:cNvPr id="29" name="Group 124"/>
          <p:cNvGrpSpPr/>
          <p:nvPr/>
        </p:nvGrpSpPr>
        <p:grpSpPr>
          <a:xfrm>
            <a:off x="727303" y="1047281"/>
            <a:ext cx="1614926" cy="1310699"/>
            <a:chOff x="8714415" y="1811338"/>
            <a:chExt cx="2153234" cy="174759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" name="Pentagon 125"/>
            <p:cNvSpPr/>
            <p:nvPr/>
          </p:nvSpPr>
          <p:spPr>
            <a:xfrm rot="5400000">
              <a:off x="8939337" y="1586418"/>
              <a:ext cx="1703388" cy="2153232"/>
            </a:xfrm>
            <a:prstGeom prst="homePlate">
              <a:avLst>
                <a:gd name="adj" fmla="val 807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31" name="Rectangle 126"/>
            <p:cNvSpPr/>
            <p:nvPr/>
          </p:nvSpPr>
          <p:spPr>
            <a:xfrm>
              <a:off x="9099816" y="2327830"/>
              <a:ext cx="1339397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n-AU" sz="5400" dirty="0">
                  <a:solidFill>
                    <a:srgbClr val="FFFFFF"/>
                  </a:solidFill>
                  <a:latin typeface="+mn-ea"/>
                </a:rPr>
                <a:t>4</a:t>
              </a:r>
              <a:endParaRPr lang="en-US" sz="5400" dirty="0">
                <a:latin typeface="+mn-ea"/>
              </a:endParaRPr>
            </a:p>
          </p:txBody>
        </p:sp>
        <p:sp>
          <p:nvSpPr>
            <p:cNvPr id="32" name="Flowchart: Process 2364"/>
            <p:cNvSpPr/>
            <p:nvPr/>
          </p:nvSpPr>
          <p:spPr>
            <a:xfrm>
              <a:off x="8714416" y="1811338"/>
              <a:ext cx="2153233" cy="374377"/>
            </a:xfrm>
            <a:prstGeom prst="flowChartProcess">
              <a:avLst/>
            </a:prstGeom>
            <a:solidFill>
              <a:srgbClr val="0D0D0D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教学应用</a:t>
              </a:r>
              <a:endParaRPr lang="en-US" altLang="zh-CN" dirty="0">
                <a:latin typeface="+mn-ea"/>
              </a:endParaRPr>
            </a:p>
          </p:txBody>
        </p:sp>
      </p:grpSp>
      <p:sp>
        <p:nvSpPr>
          <p:cNvPr id="33" name="Rounded Rectangle 128"/>
          <p:cNvSpPr/>
          <p:nvPr/>
        </p:nvSpPr>
        <p:spPr>
          <a:xfrm>
            <a:off x="855168" y="3957807"/>
            <a:ext cx="1344919" cy="33442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latin typeface="+mn-ea"/>
              </a:rPr>
              <a:t>学生练习</a:t>
            </a:r>
            <a:endParaRPr lang="id-ID" sz="1200" b="1" dirty="0">
              <a:latin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577" y="1926033"/>
            <a:ext cx="2600263" cy="251088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290" y="1926033"/>
            <a:ext cx="3349986" cy="248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4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2639293" y="1047282"/>
            <a:ext cx="5983215" cy="33896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2-3</a:t>
            </a:r>
            <a:r>
              <a:rPr lang="zh-CN" altLang="en-US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rPr>
              <a:t>学生实训页面</a:t>
            </a:r>
            <a:endParaRPr lang="en-US" altLang="zh-CN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27305" y="1850741"/>
            <a:ext cx="1614925" cy="2635275"/>
            <a:chOff x="6805979" y="1801638"/>
            <a:chExt cx="1614925" cy="2635275"/>
          </a:xfrm>
        </p:grpSpPr>
        <p:sp>
          <p:nvSpPr>
            <p:cNvPr id="14" name="Flowchart: Process 2361"/>
            <p:cNvSpPr/>
            <p:nvPr/>
          </p:nvSpPr>
          <p:spPr>
            <a:xfrm>
              <a:off x="6805979" y="1801638"/>
              <a:ext cx="1614925" cy="2635275"/>
            </a:xfrm>
            <a:prstGeom prst="flowChartProcess">
              <a:avLst/>
            </a:pr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700">
                <a:latin typeface="+mn-ea"/>
              </a:endParaRPr>
            </a:p>
          </p:txBody>
        </p:sp>
        <p:sp>
          <p:nvSpPr>
            <p:cNvPr id="15" name="Text Placeholder 32"/>
            <p:cNvSpPr txBox="1">
              <a:spLocks/>
            </p:cNvSpPr>
            <p:nvPr/>
          </p:nvSpPr>
          <p:spPr>
            <a:xfrm flipH="1">
              <a:off x="6933843" y="2544817"/>
              <a:ext cx="1344919" cy="517321"/>
            </a:xfrm>
            <a:prstGeom prst="rect">
              <a:avLst/>
            </a:prstGeom>
          </p:spPr>
          <p:txBody>
            <a:bodyPr lIns="0" tIns="0" rIns="0" bIns="0" anchor="ctr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1600" dirty="0" smtClean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资源发布</a:t>
              </a:r>
              <a:endParaRPr lang="en-US" altLang="zh-CN" sz="1600" dirty="0">
                <a:latin typeface="等线" pitchFamily="2" charset="-122"/>
                <a:ea typeface="等线" pitchFamily="2" charset="-122"/>
              </a:endParaRPr>
            </a:p>
            <a:p>
              <a:pPr marL="0" indent="0" algn="ctr">
                <a:buNone/>
              </a:pPr>
              <a:r>
                <a:rPr lang="zh-CN" altLang="en-US" sz="1600" dirty="0" smtClean="0">
                  <a:solidFill>
                    <a:srgbClr val="FF0000"/>
                  </a:solidFill>
                  <a:latin typeface="等线" pitchFamily="2" charset="-122"/>
                  <a:ea typeface="等线" pitchFamily="2" charset="-122"/>
                </a:rPr>
                <a:t>组织学生实训</a:t>
              </a:r>
              <a:endParaRPr lang="en-US" altLang="zh-CN" sz="1600" dirty="0" smtClean="0">
                <a:solidFill>
                  <a:srgbClr val="FF0000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教学应用示例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grpSp>
        <p:nvGrpSpPr>
          <p:cNvPr id="29" name="Group 124"/>
          <p:cNvGrpSpPr/>
          <p:nvPr/>
        </p:nvGrpSpPr>
        <p:grpSpPr>
          <a:xfrm>
            <a:off x="727303" y="1047281"/>
            <a:ext cx="1614926" cy="1310699"/>
            <a:chOff x="8714415" y="1811338"/>
            <a:chExt cx="2153234" cy="174759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" name="Pentagon 125"/>
            <p:cNvSpPr/>
            <p:nvPr/>
          </p:nvSpPr>
          <p:spPr>
            <a:xfrm rot="5400000">
              <a:off x="8939337" y="1586418"/>
              <a:ext cx="1703388" cy="2153232"/>
            </a:xfrm>
            <a:prstGeom prst="homePlate">
              <a:avLst>
                <a:gd name="adj" fmla="val 807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31" name="Rectangle 126"/>
            <p:cNvSpPr/>
            <p:nvPr/>
          </p:nvSpPr>
          <p:spPr>
            <a:xfrm>
              <a:off x="9099816" y="2327830"/>
              <a:ext cx="1339397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n-AU" sz="5400" dirty="0">
                  <a:solidFill>
                    <a:srgbClr val="FFFFFF"/>
                  </a:solidFill>
                  <a:latin typeface="+mn-ea"/>
                </a:rPr>
                <a:t>4</a:t>
              </a:r>
              <a:endParaRPr lang="en-US" sz="5400" dirty="0">
                <a:latin typeface="+mn-ea"/>
              </a:endParaRPr>
            </a:p>
          </p:txBody>
        </p:sp>
        <p:sp>
          <p:nvSpPr>
            <p:cNvPr id="32" name="Flowchart: Process 2364"/>
            <p:cNvSpPr/>
            <p:nvPr/>
          </p:nvSpPr>
          <p:spPr>
            <a:xfrm>
              <a:off x="8714416" y="1811338"/>
              <a:ext cx="2153233" cy="374377"/>
            </a:xfrm>
            <a:prstGeom prst="flowChartProcess">
              <a:avLst/>
            </a:prstGeom>
            <a:solidFill>
              <a:srgbClr val="0D0D0D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教学应用</a:t>
              </a:r>
              <a:endParaRPr lang="en-US" altLang="zh-CN" dirty="0">
                <a:latin typeface="+mn-ea"/>
              </a:endParaRPr>
            </a:p>
          </p:txBody>
        </p:sp>
      </p:grpSp>
      <p:sp>
        <p:nvSpPr>
          <p:cNvPr id="33" name="Rounded Rectangle 128"/>
          <p:cNvSpPr/>
          <p:nvPr/>
        </p:nvSpPr>
        <p:spPr>
          <a:xfrm>
            <a:off x="855168" y="3957807"/>
            <a:ext cx="1344919" cy="33442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latin typeface="+mn-ea"/>
              </a:rPr>
              <a:t>学生练习</a:t>
            </a:r>
            <a:endParaRPr lang="id-ID" sz="1200" b="1" dirty="0">
              <a:latin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290" y="1563639"/>
            <a:ext cx="5983216" cy="301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59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教学应用示例掌握情况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35</a:t>
            </a:fld>
            <a:endParaRPr lang="zh-CN" altLang="en-US" dirty="0"/>
          </a:p>
        </p:txBody>
      </p:sp>
      <p:sp>
        <p:nvSpPr>
          <p:cNvPr id="6" name="Text Placeholder 32"/>
          <p:cNvSpPr txBox="1">
            <a:spLocks/>
          </p:cNvSpPr>
          <p:nvPr/>
        </p:nvSpPr>
        <p:spPr>
          <a:xfrm>
            <a:off x="498189" y="1339990"/>
            <a:ext cx="5369957" cy="7997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zh-CN" sz="105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Roboto light"/>
              </a:rPr>
              <a:t>会计票据工厂提供了采购、销售、生产、报税、工商事务办理等常用会计业务、企业会计票样，辅助教师在制题、写教材、定制业务素材、新业务识别、快速业务组卷、随机竞赛出题、专业手工账实训、电算化实训中使用。</a:t>
            </a:r>
            <a:endParaRPr lang="en-US" sz="1050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  <a:cs typeface="Roboto light"/>
            </a:endParaRPr>
          </a:p>
        </p:txBody>
      </p:sp>
      <p:sp>
        <p:nvSpPr>
          <p:cNvPr id="8" name="Text Placeholder 33"/>
          <p:cNvSpPr txBox="1">
            <a:spLocks/>
          </p:cNvSpPr>
          <p:nvPr/>
        </p:nvSpPr>
        <p:spPr>
          <a:xfrm>
            <a:off x="487936" y="1062149"/>
            <a:ext cx="3868040" cy="19337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以会计票据工厂切入到教师日常教学</a:t>
            </a:r>
            <a:endParaRPr lang="en-AU" sz="1600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022" y="1449217"/>
            <a:ext cx="2095178" cy="157138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022" y="3075678"/>
            <a:ext cx="2095178" cy="1539478"/>
          </a:xfrm>
          <a:prstGeom prst="rect">
            <a:avLst/>
          </a:prstGeom>
        </p:spPr>
      </p:pic>
      <p:graphicFrame>
        <p:nvGraphicFramePr>
          <p:cNvPr id="12" name="内容占位符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8161214"/>
              </p:ext>
            </p:extLst>
          </p:nvPr>
        </p:nvGraphicFramePr>
        <p:xfrm>
          <a:off x="487936" y="2608590"/>
          <a:ext cx="5563960" cy="203192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7693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562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27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1279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1279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培训内容</a:t>
                      </a:r>
                      <a:endParaRPr lang="zh-CN" sz="14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实操率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掌握率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灵活运用率</a:t>
                      </a:r>
                      <a:endParaRPr lang="zh-CN" sz="14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93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任务</a:t>
                      </a:r>
                      <a:r>
                        <a:rPr 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做</a:t>
                      </a:r>
                      <a:r>
                        <a:rPr lang="zh-CN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票据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100%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100%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90</a:t>
                      </a:r>
                      <a:r>
                        <a:rPr 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%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93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任务</a:t>
                      </a:r>
                      <a:r>
                        <a:rPr lang="en-US" sz="1400" kern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zh-CN" sz="14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做</a:t>
                      </a:r>
                      <a:r>
                        <a:rPr lang="zh-CN" altLang="zh-CN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票据</a:t>
                      </a:r>
                      <a:endParaRPr lang="zh-CN" alt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2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93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任务</a:t>
                      </a:r>
                      <a:r>
                        <a:rPr lang="en-US" sz="1400" kern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 lang="zh-CN" sz="1400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命制题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100%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0%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  <a:r>
                        <a:rPr 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0%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93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任务</a:t>
                      </a:r>
                      <a:r>
                        <a:rPr 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实训练习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100%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  <a:r>
                        <a:rPr 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0%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 smtClean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60</a:t>
                      </a:r>
                      <a:r>
                        <a:rPr lang="en-US" sz="1400" kern="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%</a:t>
                      </a:r>
                      <a:endParaRPr lang="zh-CN" sz="1400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504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21496" y="215749"/>
            <a:ext cx="81010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latin typeface="微软雅黑" panose="020B0503020204020204" pitchFamily="34" charset="-122"/>
              </a:rPr>
              <a:t>教学应用场景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sp>
        <p:nvSpPr>
          <p:cNvPr id="31" name="Rectangle 33"/>
          <p:cNvSpPr/>
          <p:nvPr/>
        </p:nvSpPr>
        <p:spPr>
          <a:xfrm>
            <a:off x="662662" y="1161223"/>
            <a:ext cx="1525190" cy="15958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300" dirty="0">
                <a:latin typeface="+mn-ea"/>
              </a:rPr>
              <a:t>备课</a:t>
            </a:r>
            <a:endParaRPr lang="id-ID" sz="3300" dirty="0">
              <a:latin typeface="+mn-ea"/>
            </a:endParaRPr>
          </a:p>
        </p:txBody>
      </p:sp>
      <p:sp>
        <p:nvSpPr>
          <p:cNvPr id="34" name="Rectangle 34"/>
          <p:cNvSpPr/>
          <p:nvPr/>
        </p:nvSpPr>
        <p:spPr>
          <a:xfrm>
            <a:off x="2236035" y="1161223"/>
            <a:ext cx="1525190" cy="159584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700" dirty="0">
                <a:solidFill>
                  <a:schemeClr val="bg1"/>
                </a:solidFill>
                <a:latin typeface="+mn-ea"/>
              </a:rPr>
              <a:t>考试</a:t>
            </a:r>
            <a:endParaRPr lang="en-US" sz="27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6" name="Rectangle 41"/>
          <p:cNvSpPr/>
          <p:nvPr/>
        </p:nvSpPr>
        <p:spPr>
          <a:xfrm>
            <a:off x="662666" y="2801500"/>
            <a:ext cx="3098561" cy="15958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50" dirty="0">
                <a:solidFill>
                  <a:schemeClr val="bg1"/>
                </a:solidFill>
                <a:latin typeface="+mn-ea"/>
              </a:rPr>
              <a:t>票据认知</a:t>
            </a:r>
            <a:endParaRPr lang="en-US" sz="40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7" name="Rectangle 43"/>
          <p:cNvSpPr/>
          <p:nvPr/>
        </p:nvSpPr>
        <p:spPr>
          <a:xfrm>
            <a:off x="3809407" y="2801500"/>
            <a:ext cx="1525190" cy="15958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700" dirty="0">
                <a:solidFill>
                  <a:schemeClr val="bg1"/>
                </a:solidFill>
                <a:latin typeface="+mn-ea"/>
              </a:rPr>
              <a:t>练习</a:t>
            </a:r>
            <a:endParaRPr lang="en-US" sz="27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8" name="Rectangle 47"/>
          <p:cNvSpPr/>
          <p:nvPr/>
        </p:nvSpPr>
        <p:spPr>
          <a:xfrm>
            <a:off x="6956151" y="2801500"/>
            <a:ext cx="1525190" cy="15958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写教材</a:t>
            </a:r>
            <a:endParaRPr lang="en-AU" sz="24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809407" y="1161223"/>
            <a:ext cx="1525190" cy="1595840"/>
            <a:chOff x="5079209" y="1548295"/>
            <a:chExt cx="2033587" cy="2127787"/>
          </a:xfrm>
        </p:grpSpPr>
        <p:sp>
          <p:nvSpPr>
            <p:cNvPr id="36" name="Rectangle 35"/>
            <p:cNvSpPr/>
            <p:nvPr/>
          </p:nvSpPr>
          <p:spPr>
            <a:xfrm>
              <a:off x="5079209" y="1548295"/>
              <a:ext cx="2033587" cy="21277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53">
                <a:latin typeface="+mn-ea"/>
              </a:endParaRPr>
            </a:p>
          </p:txBody>
        </p:sp>
        <p:sp>
          <p:nvSpPr>
            <p:cNvPr id="59" name="TextBox 50"/>
            <p:cNvSpPr txBox="1"/>
            <p:nvPr/>
          </p:nvSpPr>
          <p:spPr>
            <a:xfrm>
              <a:off x="5341782" y="1916818"/>
              <a:ext cx="150844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n-ea"/>
                </a:rPr>
                <a:t>大赛训练</a:t>
              </a:r>
              <a:endParaRPr lang="en-AU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0" name="Text Placeholder 32"/>
            <p:cNvSpPr txBox="1">
              <a:spLocks/>
            </p:cNvSpPr>
            <p:nvPr/>
          </p:nvSpPr>
          <p:spPr>
            <a:xfrm>
              <a:off x="5341783" y="2394627"/>
              <a:ext cx="1508440" cy="791985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30000"/>
                </a:lnSpc>
                <a:spcBef>
                  <a:spcPts val="0"/>
                </a:spcBef>
                <a:buNone/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itchFamily="34" charset="-122"/>
                </a:rPr>
                <a:t>提供技能单项实现、单岗、分岗、企业流程管理实训资源</a:t>
              </a:r>
              <a:endParaRPr lang="en-US" sz="105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382778" y="1161221"/>
            <a:ext cx="1525190" cy="3236118"/>
            <a:chOff x="7177037" y="1548295"/>
            <a:chExt cx="2033587" cy="4314824"/>
          </a:xfrm>
        </p:grpSpPr>
        <p:sp>
          <p:nvSpPr>
            <p:cNvPr id="30" name="Rectangle 45"/>
            <p:cNvSpPr/>
            <p:nvPr/>
          </p:nvSpPr>
          <p:spPr>
            <a:xfrm>
              <a:off x="7177037" y="1548295"/>
              <a:ext cx="2033587" cy="43148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53">
                <a:latin typeface="+mn-ea"/>
              </a:endParaRPr>
            </a:p>
          </p:txBody>
        </p:sp>
        <p:sp>
          <p:nvSpPr>
            <p:cNvPr id="69" name="Text Placeholder 32"/>
            <p:cNvSpPr txBox="1">
              <a:spLocks/>
            </p:cNvSpPr>
            <p:nvPr/>
          </p:nvSpPr>
          <p:spPr>
            <a:xfrm>
              <a:off x="7440375" y="2403496"/>
              <a:ext cx="1610021" cy="3273403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会计票据工厂提供了标准规范的票据模板、行业经济业务实训资源，适用于中职、高职、本科、培训机构等财经商贸类专业。</a:t>
              </a:r>
            </a:p>
          </p:txBody>
        </p:sp>
        <p:sp>
          <p:nvSpPr>
            <p:cNvPr id="70" name="Rectangle 61"/>
            <p:cNvSpPr/>
            <p:nvPr/>
          </p:nvSpPr>
          <p:spPr>
            <a:xfrm>
              <a:off x="7879482" y="1564340"/>
              <a:ext cx="1169551" cy="1231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5400" dirty="0">
                  <a:solidFill>
                    <a:schemeClr val="bg1"/>
                  </a:solidFill>
                  <a:latin typeface="+mn-ea"/>
                </a:rPr>
                <a:t>❞</a:t>
              </a:r>
              <a:endParaRPr lang="id-ID" sz="54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56151" y="1170747"/>
            <a:ext cx="1525190" cy="1595840"/>
            <a:chOff x="9274867" y="1560995"/>
            <a:chExt cx="2033587" cy="2127787"/>
          </a:xfrm>
        </p:grpSpPr>
        <p:sp>
          <p:nvSpPr>
            <p:cNvPr id="50" name="Rectangle 38"/>
            <p:cNvSpPr/>
            <p:nvPr/>
          </p:nvSpPr>
          <p:spPr>
            <a:xfrm>
              <a:off x="9274867" y="1560995"/>
              <a:ext cx="2033587" cy="21277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53">
                <a:latin typeface="+mn-ea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532826" y="1913038"/>
              <a:ext cx="1542354" cy="1403653"/>
              <a:chOff x="9532826" y="1913038"/>
              <a:chExt cx="1542354" cy="1403653"/>
            </a:xfrm>
          </p:grpSpPr>
          <p:grpSp>
            <p:nvGrpSpPr>
              <p:cNvPr id="61" name="Group 52"/>
              <p:cNvGrpSpPr/>
              <p:nvPr/>
            </p:nvGrpSpPr>
            <p:grpSpPr>
              <a:xfrm>
                <a:off x="9532826" y="1913038"/>
                <a:ext cx="1542354" cy="1403653"/>
                <a:chOff x="1100840" y="4386843"/>
                <a:chExt cx="1542353" cy="1403653"/>
              </a:xfrm>
            </p:grpSpPr>
            <p:sp>
              <p:nvSpPr>
                <p:cNvPr id="62" name="Oval 53"/>
                <p:cNvSpPr>
                  <a:spLocks noChangeAspect="1"/>
                </p:cNvSpPr>
                <p:nvPr/>
              </p:nvSpPr>
              <p:spPr>
                <a:xfrm>
                  <a:off x="1100840" y="4386843"/>
                  <a:ext cx="548640" cy="54864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accent4"/>
                    </a:solidFill>
                    <a:latin typeface="+mn-ea"/>
                  </a:endParaRPr>
                </a:p>
              </p:txBody>
            </p:sp>
            <p:sp>
              <p:nvSpPr>
                <p:cNvPr id="63" name="TextBox 54"/>
                <p:cNvSpPr txBox="1"/>
                <p:nvPr/>
              </p:nvSpPr>
              <p:spPr>
                <a:xfrm>
                  <a:off x="1678827" y="4399528"/>
                  <a:ext cx="964366" cy="553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100" dirty="0">
                      <a:solidFill>
                        <a:schemeClr val="bg1"/>
                      </a:solidFill>
                      <a:latin typeface="+mn-ea"/>
                    </a:rPr>
                    <a:t>办公</a:t>
                  </a:r>
                  <a:endParaRPr lang="en-US" sz="2100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64" name="Oval 55"/>
                <p:cNvSpPr>
                  <a:spLocks noChangeAspect="1"/>
                </p:cNvSpPr>
                <p:nvPr/>
              </p:nvSpPr>
              <p:spPr>
                <a:xfrm>
                  <a:off x="1100840" y="5223813"/>
                  <a:ext cx="548640" cy="54864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accent4"/>
                    </a:solidFill>
                    <a:latin typeface="+mn-ea"/>
                  </a:endParaRPr>
                </a:p>
              </p:txBody>
            </p:sp>
            <p:sp>
              <p:nvSpPr>
                <p:cNvPr id="65" name="TextBox 56"/>
                <p:cNvSpPr txBox="1"/>
                <p:nvPr/>
              </p:nvSpPr>
              <p:spPr>
                <a:xfrm>
                  <a:off x="1678827" y="5236498"/>
                  <a:ext cx="964366" cy="553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100" dirty="0">
                      <a:solidFill>
                        <a:schemeClr val="bg1"/>
                      </a:solidFill>
                      <a:latin typeface="+mn-ea"/>
                    </a:rPr>
                    <a:t>助手</a:t>
                  </a:r>
                  <a:endParaRPr lang="en-US" sz="2100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14254" y="2831411"/>
                <a:ext cx="411184" cy="411184"/>
              </a:xfrm>
              <a:prstGeom prst="rect">
                <a:avLst/>
              </a:prstGeom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619338" y="1986959"/>
                <a:ext cx="411184" cy="4111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13409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 animBg="1"/>
      <p:bldP spid="56" grpId="0" animBg="1"/>
      <p:bldP spid="57" grpId="0" animBg="1"/>
      <p:bldP spid="5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91E7F-84B6-4064-9D4E-CC7D244BCA04}" type="slidenum">
              <a:rPr lang="zh-CN" altLang="en-US" smtClean="0">
                <a:solidFill>
                  <a:prstClr val="white"/>
                </a:solidFill>
              </a:rPr>
              <a:pPr/>
              <a:t>37</a:t>
            </a:fld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6" name="文本框 5"/>
          <p:cNvSpPr txBox="1"/>
          <p:nvPr/>
        </p:nvSpPr>
        <p:spPr>
          <a:xfrm>
            <a:off x="1331642" y="1823665"/>
            <a:ext cx="586759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宋体" pitchFamily="2" charset="-122"/>
              </a:rPr>
              <a:t>          谢 谢！</a:t>
            </a:r>
            <a:endParaRPr lang="en-US" altLang="zh-CN" sz="3600" b="1" dirty="0" smtClean="0">
              <a:solidFill>
                <a:srgbClr val="FF0000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622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自定义设计方案">
  <a:themeElements>
    <a:clrScheme name="自定义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自定义设计方案">
  <a:themeElements>
    <a:clrScheme name="自定义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自定义设计方案">
  <a:themeElements>
    <a:clrScheme name="自定义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自定义设计方案">
  <a:themeElements>
    <a:clrScheme name="自定义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自定义设计方案">
  <a:themeElements>
    <a:clrScheme name="自定义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0_自定义设计方案">
  <a:themeElements>
    <a:clrScheme name="自定义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1_自定义设计方案">
  <a:themeElements>
    <a:clrScheme name="自定义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A000120140530A99PPBG">
  <a:themeElements>
    <a:clrScheme name="A000120140530A99PPBG 1">
      <a:dk1>
        <a:srgbClr val="5F5F5F"/>
      </a:dk1>
      <a:lt1>
        <a:srgbClr val="FFFFFF"/>
      </a:lt1>
      <a:dk2>
        <a:srgbClr val="5F5F5F"/>
      </a:dk2>
      <a:lt2>
        <a:srgbClr val="FFFFFF"/>
      </a:lt2>
      <a:accent1>
        <a:srgbClr val="E77817"/>
      </a:accent1>
      <a:accent2>
        <a:srgbClr val="D4A444"/>
      </a:accent2>
      <a:accent3>
        <a:srgbClr val="FFFFFF"/>
      </a:accent3>
      <a:accent4>
        <a:srgbClr val="505050"/>
      </a:accent4>
      <a:accent5>
        <a:srgbClr val="F1BEAB"/>
      </a:accent5>
      <a:accent6>
        <a:srgbClr val="C0943D"/>
      </a:accent6>
      <a:hlink>
        <a:srgbClr val="00B0F0"/>
      </a:hlink>
      <a:folHlink>
        <a:srgbClr val="7F7F7F"/>
      </a:folHlink>
    </a:clrScheme>
    <a:fontScheme name="A000120140530A99PPBG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幼圆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幼圆" pitchFamily="49" charset="-122"/>
          </a:defRPr>
        </a:defPPr>
      </a:lstStyle>
    </a:lnDef>
  </a:objectDefaults>
  <a:extraClrSchemeLst>
    <a:extraClrScheme>
      <a:clrScheme name="A000120140530A99PPBG 1">
        <a:dk1>
          <a:srgbClr val="5F5F5F"/>
        </a:dk1>
        <a:lt1>
          <a:srgbClr val="FFFFFF"/>
        </a:lt1>
        <a:dk2>
          <a:srgbClr val="5F5F5F"/>
        </a:dk2>
        <a:lt2>
          <a:srgbClr val="FFFFFF"/>
        </a:lt2>
        <a:accent1>
          <a:srgbClr val="E77817"/>
        </a:accent1>
        <a:accent2>
          <a:srgbClr val="D4A444"/>
        </a:accent2>
        <a:accent3>
          <a:srgbClr val="FFFFFF"/>
        </a:accent3>
        <a:accent4>
          <a:srgbClr val="505050"/>
        </a:accent4>
        <a:accent5>
          <a:srgbClr val="F1BEAB"/>
        </a:accent5>
        <a:accent6>
          <a:srgbClr val="C0943D"/>
        </a:accent6>
        <a:hlink>
          <a:srgbClr val="00B0F0"/>
        </a:hlink>
        <a:folHlink>
          <a:srgbClr val="7F7F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9794</TotalTime>
  <Words>2156</Words>
  <Application>Microsoft Office PowerPoint</Application>
  <PresentationFormat>全屏显示(16:9)</PresentationFormat>
  <Paragraphs>369</Paragraphs>
  <Slides>37</Slides>
  <Notes>31</Notes>
  <HiddenSlides>0</HiddenSlides>
  <MMClips>0</MMClips>
  <ScaleCrop>false</ScaleCrop>
  <HeadingPairs>
    <vt:vector size="4" baseType="variant">
      <vt:variant>
        <vt:lpstr>主题</vt:lpstr>
      </vt:variant>
      <vt:variant>
        <vt:i4>11</vt:i4>
      </vt:variant>
      <vt:variant>
        <vt:lpstr>幻灯片标题</vt:lpstr>
      </vt:variant>
      <vt:variant>
        <vt:i4>37</vt:i4>
      </vt:variant>
    </vt:vector>
  </HeadingPairs>
  <TitlesOfParts>
    <vt:vector size="48" baseType="lpstr">
      <vt:lpstr>Office 主题</vt:lpstr>
      <vt:lpstr>1_Office 主题</vt:lpstr>
      <vt:lpstr>1_自定义设计方案</vt:lpstr>
      <vt:lpstr>自定义设计方案</vt:lpstr>
      <vt:lpstr>2_自定义设计方案</vt:lpstr>
      <vt:lpstr>3_自定义设计方案</vt:lpstr>
      <vt:lpstr>5_自定义设计方案</vt:lpstr>
      <vt:lpstr>7_自定义设计方案</vt:lpstr>
      <vt:lpstr>10_自定义设计方案</vt:lpstr>
      <vt:lpstr>11_自定义设计方案</vt:lpstr>
      <vt:lpstr>A000120140530A99PPBG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621</cp:revision>
  <dcterms:created xsi:type="dcterms:W3CDTF">2015-03-09T02:42:10Z</dcterms:created>
  <dcterms:modified xsi:type="dcterms:W3CDTF">2019-11-23T07:24:41Z</dcterms:modified>
</cp:coreProperties>
</file>